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35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235251"/>
            <a:ext cx="3473450" cy="72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926308"/>
            <a:ext cx="6264275" cy="2362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39078" y="10090093"/>
            <a:ext cx="802004" cy="31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gov.uk/" TargetMode="Externa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izensadvice.org.uk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v.uk/housing-benefit" TargetMode="Externa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gov.uk/" TargetMode="External"/><Relationship Id="rId4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v.uk/find-local-council" TargetMode="External"/><Relationship Id="rId3" Type="http://schemas.openxmlformats.org/officeDocument/2006/relationships/hyperlink" Target="http://www.gov.uk/carers-allowance" TargetMode="External"/><Relationship Id="rId7" Type="http://schemas.openxmlformats.org/officeDocument/2006/relationships/hyperlink" Target="http://find-your-nearest-jobcentre.dwp.gov.uk/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v.uk/browse/disabilities" TargetMode="External"/><Relationship Id="rId5" Type="http://schemas.openxmlformats.org/officeDocument/2006/relationships/hyperlink" Target="http://www.gov.uk/pip" TargetMode="External"/><Relationship Id="rId4" Type="http://schemas.openxmlformats.org/officeDocument/2006/relationships/image" Target="../media/image53.jpg"/><Relationship Id="rId9" Type="http://schemas.openxmlformats.org/officeDocument/2006/relationships/hyperlink" Target="http://www.moneyadviceservice.org.uk/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gov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hyperlink" Target="http://www.gov.uk/pip/how-to-clai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75" dirty="0"/>
              <a:t>How </a:t>
            </a:r>
            <a:r>
              <a:rPr spc="-405" dirty="0"/>
              <a:t>to</a:t>
            </a:r>
            <a:r>
              <a:rPr spc="-165" dirty="0"/>
              <a:t> </a:t>
            </a:r>
            <a:r>
              <a:rPr spc="-500" dirty="0"/>
              <a:t>claim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4109301"/>
            <a:ext cx="7560309" cy="6583045"/>
            <a:chOff x="0" y="4109301"/>
            <a:chExt cx="7560309" cy="6583045"/>
          </a:xfrm>
        </p:grpSpPr>
        <p:sp>
          <p:nvSpPr>
            <p:cNvPr id="4" name="object 4"/>
            <p:cNvSpPr/>
            <p:nvPr/>
          </p:nvSpPr>
          <p:spPr>
            <a:xfrm>
              <a:off x="0" y="4896002"/>
              <a:ext cx="7559992" cy="579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49506" y="4128351"/>
              <a:ext cx="1535430" cy="1535430"/>
            </a:xfrm>
            <a:custGeom>
              <a:avLst/>
              <a:gdLst/>
              <a:ahLst/>
              <a:cxnLst/>
              <a:rect l="l" t="t" r="r" b="b"/>
              <a:pathLst>
                <a:path w="1535429" h="1535429">
                  <a:moveTo>
                    <a:pt x="767651" y="0"/>
                  </a:moveTo>
                  <a:lnTo>
                    <a:pt x="719103" y="1510"/>
                  </a:lnTo>
                  <a:lnTo>
                    <a:pt x="671358" y="5981"/>
                  </a:lnTo>
                  <a:lnTo>
                    <a:pt x="624505" y="13322"/>
                  </a:lnTo>
                  <a:lnTo>
                    <a:pt x="578635" y="23444"/>
                  </a:lnTo>
                  <a:lnTo>
                    <a:pt x="533836" y="36257"/>
                  </a:lnTo>
                  <a:lnTo>
                    <a:pt x="490200" y="51671"/>
                  </a:lnTo>
                  <a:lnTo>
                    <a:pt x="447816" y="69596"/>
                  </a:lnTo>
                  <a:lnTo>
                    <a:pt x="406773" y="89942"/>
                  </a:lnTo>
                  <a:lnTo>
                    <a:pt x="367163" y="112618"/>
                  </a:lnTo>
                  <a:lnTo>
                    <a:pt x="329074" y="137537"/>
                  </a:lnTo>
                  <a:lnTo>
                    <a:pt x="292598" y="164606"/>
                  </a:lnTo>
                  <a:lnTo>
                    <a:pt x="257822" y="193737"/>
                  </a:lnTo>
                  <a:lnTo>
                    <a:pt x="224839" y="224839"/>
                  </a:lnTo>
                  <a:lnTo>
                    <a:pt x="193737" y="257822"/>
                  </a:lnTo>
                  <a:lnTo>
                    <a:pt x="164606" y="292598"/>
                  </a:lnTo>
                  <a:lnTo>
                    <a:pt x="137537" y="329074"/>
                  </a:lnTo>
                  <a:lnTo>
                    <a:pt x="112618" y="367163"/>
                  </a:lnTo>
                  <a:lnTo>
                    <a:pt x="89942" y="406773"/>
                  </a:lnTo>
                  <a:lnTo>
                    <a:pt x="69596" y="447816"/>
                  </a:lnTo>
                  <a:lnTo>
                    <a:pt x="51671" y="490200"/>
                  </a:lnTo>
                  <a:lnTo>
                    <a:pt x="36257" y="533836"/>
                  </a:lnTo>
                  <a:lnTo>
                    <a:pt x="23444" y="578635"/>
                  </a:lnTo>
                  <a:lnTo>
                    <a:pt x="13322" y="624505"/>
                  </a:lnTo>
                  <a:lnTo>
                    <a:pt x="5981" y="671358"/>
                  </a:lnTo>
                  <a:lnTo>
                    <a:pt x="1510" y="719103"/>
                  </a:lnTo>
                  <a:lnTo>
                    <a:pt x="0" y="767651"/>
                  </a:lnTo>
                  <a:lnTo>
                    <a:pt x="1510" y="816199"/>
                  </a:lnTo>
                  <a:lnTo>
                    <a:pt x="5981" y="863944"/>
                  </a:lnTo>
                  <a:lnTo>
                    <a:pt x="13322" y="910797"/>
                  </a:lnTo>
                  <a:lnTo>
                    <a:pt x="23444" y="956667"/>
                  </a:lnTo>
                  <a:lnTo>
                    <a:pt x="36257" y="1001466"/>
                  </a:lnTo>
                  <a:lnTo>
                    <a:pt x="51671" y="1045102"/>
                  </a:lnTo>
                  <a:lnTo>
                    <a:pt x="69596" y="1087486"/>
                  </a:lnTo>
                  <a:lnTo>
                    <a:pt x="89942" y="1128529"/>
                  </a:lnTo>
                  <a:lnTo>
                    <a:pt x="112618" y="1168139"/>
                  </a:lnTo>
                  <a:lnTo>
                    <a:pt x="137537" y="1206228"/>
                  </a:lnTo>
                  <a:lnTo>
                    <a:pt x="164606" y="1242704"/>
                  </a:lnTo>
                  <a:lnTo>
                    <a:pt x="193737" y="1277480"/>
                  </a:lnTo>
                  <a:lnTo>
                    <a:pt x="224839" y="1310463"/>
                  </a:lnTo>
                  <a:lnTo>
                    <a:pt x="257822" y="1341565"/>
                  </a:lnTo>
                  <a:lnTo>
                    <a:pt x="292598" y="1370696"/>
                  </a:lnTo>
                  <a:lnTo>
                    <a:pt x="329074" y="1397765"/>
                  </a:lnTo>
                  <a:lnTo>
                    <a:pt x="367163" y="1422684"/>
                  </a:lnTo>
                  <a:lnTo>
                    <a:pt x="406773" y="1445360"/>
                  </a:lnTo>
                  <a:lnTo>
                    <a:pt x="447816" y="1465706"/>
                  </a:lnTo>
                  <a:lnTo>
                    <a:pt x="490200" y="1483631"/>
                  </a:lnTo>
                  <a:lnTo>
                    <a:pt x="533836" y="1499045"/>
                  </a:lnTo>
                  <a:lnTo>
                    <a:pt x="578635" y="1511858"/>
                  </a:lnTo>
                  <a:lnTo>
                    <a:pt x="624505" y="1521980"/>
                  </a:lnTo>
                  <a:lnTo>
                    <a:pt x="671358" y="1529321"/>
                  </a:lnTo>
                  <a:lnTo>
                    <a:pt x="719103" y="1533792"/>
                  </a:lnTo>
                  <a:lnTo>
                    <a:pt x="767651" y="1535302"/>
                  </a:lnTo>
                  <a:lnTo>
                    <a:pt x="816197" y="1533792"/>
                  </a:lnTo>
                  <a:lnTo>
                    <a:pt x="863941" y="1529321"/>
                  </a:lnTo>
                  <a:lnTo>
                    <a:pt x="910793" y="1521980"/>
                  </a:lnTo>
                  <a:lnTo>
                    <a:pt x="956663" y="1511858"/>
                  </a:lnTo>
                  <a:lnTo>
                    <a:pt x="1001461" y="1499045"/>
                  </a:lnTo>
                  <a:lnTo>
                    <a:pt x="1045097" y="1483631"/>
                  </a:lnTo>
                  <a:lnTo>
                    <a:pt x="1087481" y="1465706"/>
                  </a:lnTo>
                  <a:lnTo>
                    <a:pt x="1128523" y="1445360"/>
                  </a:lnTo>
                  <a:lnTo>
                    <a:pt x="1168133" y="1422684"/>
                  </a:lnTo>
                  <a:lnTo>
                    <a:pt x="1206222" y="1397765"/>
                  </a:lnTo>
                  <a:lnTo>
                    <a:pt x="1242699" y="1370696"/>
                  </a:lnTo>
                  <a:lnTo>
                    <a:pt x="1277475" y="1341565"/>
                  </a:lnTo>
                  <a:lnTo>
                    <a:pt x="1310459" y="1310463"/>
                  </a:lnTo>
                  <a:lnTo>
                    <a:pt x="1341561" y="1277480"/>
                  </a:lnTo>
                  <a:lnTo>
                    <a:pt x="1370692" y="1242704"/>
                  </a:lnTo>
                  <a:lnTo>
                    <a:pt x="1397762" y="1206228"/>
                  </a:lnTo>
                  <a:lnTo>
                    <a:pt x="1422681" y="1168139"/>
                  </a:lnTo>
                  <a:lnTo>
                    <a:pt x="1445358" y="1128529"/>
                  </a:lnTo>
                  <a:lnTo>
                    <a:pt x="1465704" y="1087486"/>
                  </a:lnTo>
                  <a:lnTo>
                    <a:pt x="1483629" y="1045102"/>
                  </a:lnTo>
                  <a:lnTo>
                    <a:pt x="1499044" y="1001466"/>
                  </a:lnTo>
                  <a:lnTo>
                    <a:pt x="1511857" y="956667"/>
                  </a:lnTo>
                  <a:lnTo>
                    <a:pt x="1521980" y="910797"/>
                  </a:lnTo>
                  <a:lnTo>
                    <a:pt x="1529321" y="863944"/>
                  </a:lnTo>
                  <a:lnTo>
                    <a:pt x="1533792" y="816199"/>
                  </a:lnTo>
                  <a:lnTo>
                    <a:pt x="1535303" y="767651"/>
                  </a:lnTo>
                  <a:lnTo>
                    <a:pt x="1533792" y="719103"/>
                  </a:lnTo>
                  <a:lnTo>
                    <a:pt x="1529321" y="671358"/>
                  </a:lnTo>
                  <a:lnTo>
                    <a:pt x="1521980" y="624505"/>
                  </a:lnTo>
                  <a:lnTo>
                    <a:pt x="1511857" y="578635"/>
                  </a:lnTo>
                  <a:lnTo>
                    <a:pt x="1499044" y="533836"/>
                  </a:lnTo>
                  <a:lnTo>
                    <a:pt x="1483629" y="490200"/>
                  </a:lnTo>
                  <a:lnTo>
                    <a:pt x="1465704" y="447816"/>
                  </a:lnTo>
                  <a:lnTo>
                    <a:pt x="1445358" y="406773"/>
                  </a:lnTo>
                  <a:lnTo>
                    <a:pt x="1422681" y="367163"/>
                  </a:lnTo>
                  <a:lnTo>
                    <a:pt x="1397762" y="329074"/>
                  </a:lnTo>
                  <a:lnTo>
                    <a:pt x="1370692" y="292598"/>
                  </a:lnTo>
                  <a:lnTo>
                    <a:pt x="1341561" y="257822"/>
                  </a:lnTo>
                  <a:lnTo>
                    <a:pt x="1310459" y="224839"/>
                  </a:lnTo>
                  <a:lnTo>
                    <a:pt x="1277475" y="193737"/>
                  </a:lnTo>
                  <a:lnTo>
                    <a:pt x="1242699" y="164606"/>
                  </a:lnTo>
                  <a:lnTo>
                    <a:pt x="1206222" y="137537"/>
                  </a:lnTo>
                  <a:lnTo>
                    <a:pt x="1168133" y="112618"/>
                  </a:lnTo>
                  <a:lnTo>
                    <a:pt x="1128523" y="89942"/>
                  </a:lnTo>
                  <a:lnTo>
                    <a:pt x="1087481" y="69596"/>
                  </a:lnTo>
                  <a:lnTo>
                    <a:pt x="1045097" y="51671"/>
                  </a:lnTo>
                  <a:lnTo>
                    <a:pt x="1001461" y="36257"/>
                  </a:lnTo>
                  <a:lnTo>
                    <a:pt x="956663" y="23444"/>
                  </a:lnTo>
                  <a:lnTo>
                    <a:pt x="910793" y="13322"/>
                  </a:lnTo>
                  <a:lnTo>
                    <a:pt x="863941" y="5981"/>
                  </a:lnTo>
                  <a:lnTo>
                    <a:pt x="816197" y="1510"/>
                  </a:lnTo>
                  <a:lnTo>
                    <a:pt x="767651" y="0"/>
                  </a:lnTo>
                  <a:close/>
                </a:path>
              </a:pathLst>
            </a:custGeom>
            <a:solidFill>
              <a:srgbClr val="BC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49493" y="4128351"/>
              <a:ext cx="1535430" cy="1535430"/>
            </a:xfrm>
            <a:custGeom>
              <a:avLst/>
              <a:gdLst/>
              <a:ahLst/>
              <a:cxnLst/>
              <a:rect l="l" t="t" r="r" b="b"/>
              <a:pathLst>
                <a:path w="1535429" h="1535429">
                  <a:moveTo>
                    <a:pt x="767651" y="1535302"/>
                  </a:moveTo>
                  <a:lnTo>
                    <a:pt x="816199" y="1533792"/>
                  </a:lnTo>
                  <a:lnTo>
                    <a:pt x="863944" y="1529321"/>
                  </a:lnTo>
                  <a:lnTo>
                    <a:pt x="910797" y="1521980"/>
                  </a:lnTo>
                  <a:lnTo>
                    <a:pt x="956667" y="1511858"/>
                  </a:lnTo>
                  <a:lnTo>
                    <a:pt x="1001466" y="1499045"/>
                  </a:lnTo>
                  <a:lnTo>
                    <a:pt x="1045102" y="1483631"/>
                  </a:lnTo>
                  <a:lnTo>
                    <a:pt x="1087486" y="1465706"/>
                  </a:lnTo>
                  <a:lnTo>
                    <a:pt x="1128529" y="1445360"/>
                  </a:lnTo>
                  <a:lnTo>
                    <a:pt x="1168139" y="1422684"/>
                  </a:lnTo>
                  <a:lnTo>
                    <a:pt x="1206228" y="1397765"/>
                  </a:lnTo>
                  <a:lnTo>
                    <a:pt x="1242704" y="1370696"/>
                  </a:lnTo>
                  <a:lnTo>
                    <a:pt x="1277480" y="1341565"/>
                  </a:lnTo>
                  <a:lnTo>
                    <a:pt x="1310463" y="1310463"/>
                  </a:lnTo>
                  <a:lnTo>
                    <a:pt x="1341565" y="1277480"/>
                  </a:lnTo>
                  <a:lnTo>
                    <a:pt x="1370696" y="1242704"/>
                  </a:lnTo>
                  <a:lnTo>
                    <a:pt x="1397765" y="1206228"/>
                  </a:lnTo>
                  <a:lnTo>
                    <a:pt x="1422684" y="1168139"/>
                  </a:lnTo>
                  <a:lnTo>
                    <a:pt x="1445360" y="1128529"/>
                  </a:lnTo>
                  <a:lnTo>
                    <a:pt x="1465706" y="1087486"/>
                  </a:lnTo>
                  <a:lnTo>
                    <a:pt x="1483631" y="1045102"/>
                  </a:lnTo>
                  <a:lnTo>
                    <a:pt x="1499045" y="1001466"/>
                  </a:lnTo>
                  <a:lnTo>
                    <a:pt x="1511858" y="956667"/>
                  </a:lnTo>
                  <a:lnTo>
                    <a:pt x="1521980" y="910797"/>
                  </a:lnTo>
                  <a:lnTo>
                    <a:pt x="1529321" y="863944"/>
                  </a:lnTo>
                  <a:lnTo>
                    <a:pt x="1533792" y="816199"/>
                  </a:lnTo>
                  <a:lnTo>
                    <a:pt x="1535302" y="767651"/>
                  </a:lnTo>
                  <a:lnTo>
                    <a:pt x="1533792" y="719103"/>
                  </a:lnTo>
                  <a:lnTo>
                    <a:pt x="1529321" y="671358"/>
                  </a:lnTo>
                  <a:lnTo>
                    <a:pt x="1521980" y="624505"/>
                  </a:lnTo>
                  <a:lnTo>
                    <a:pt x="1511858" y="578635"/>
                  </a:lnTo>
                  <a:lnTo>
                    <a:pt x="1499045" y="533836"/>
                  </a:lnTo>
                  <a:lnTo>
                    <a:pt x="1483631" y="490200"/>
                  </a:lnTo>
                  <a:lnTo>
                    <a:pt x="1465706" y="447816"/>
                  </a:lnTo>
                  <a:lnTo>
                    <a:pt x="1445360" y="406773"/>
                  </a:lnTo>
                  <a:lnTo>
                    <a:pt x="1422684" y="367163"/>
                  </a:lnTo>
                  <a:lnTo>
                    <a:pt x="1397765" y="329074"/>
                  </a:lnTo>
                  <a:lnTo>
                    <a:pt x="1370696" y="292598"/>
                  </a:lnTo>
                  <a:lnTo>
                    <a:pt x="1341565" y="257822"/>
                  </a:lnTo>
                  <a:lnTo>
                    <a:pt x="1310463" y="224839"/>
                  </a:lnTo>
                  <a:lnTo>
                    <a:pt x="1277480" y="193737"/>
                  </a:lnTo>
                  <a:lnTo>
                    <a:pt x="1242704" y="164606"/>
                  </a:lnTo>
                  <a:lnTo>
                    <a:pt x="1206228" y="137537"/>
                  </a:lnTo>
                  <a:lnTo>
                    <a:pt x="1168139" y="112618"/>
                  </a:lnTo>
                  <a:lnTo>
                    <a:pt x="1128529" y="89942"/>
                  </a:lnTo>
                  <a:lnTo>
                    <a:pt x="1087486" y="69596"/>
                  </a:lnTo>
                  <a:lnTo>
                    <a:pt x="1045102" y="51671"/>
                  </a:lnTo>
                  <a:lnTo>
                    <a:pt x="1001466" y="36257"/>
                  </a:lnTo>
                  <a:lnTo>
                    <a:pt x="956667" y="23444"/>
                  </a:lnTo>
                  <a:lnTo>
                    <a:pt x="910797" y="13322"/>
                  </a:lnTo>
                  <a:lnTo>
                    <a:pt x="863944" y="5981"/>
                  </a:lnTo>
                  <a:lnTo>
                    <a:pt x="816199" y="1510"/>
                  </a:lnTo>
                  <a:lnTo>
                    <a:pt x="767651" y="0"/>
                  </a:lnTo>
                  <a:lnTo>
                    <a:pt x="719103" y="1510"/>
                  </a:lnTo>
                  <a:lnTo>
                    <a:pt x="671358" y="5981"/>
                  </a:lnTo>
                  <a:lnTo>
                    <a:pt x="624505" y="13322"/>
                  </a:lnTo>
                  <a:lnTo>
                    <a:pt x="578635" y="23444"/>
                  </a:lnTo>
                  <a:lnTo>
                    <a:pt x="533836" y="36257"/>
                  </a:lnTo>
                  <a:lnTo>
                    <a:pt x="490200" y="51671"/>
                  </a:lnTo>
                  <a:lnTo>
                    <a:pt x="447816" y="69596"/>
                  </a:lnTo>
                  <a:lnTo>
                    <a:pt x="406773" y="89942"/>
                  </a:lnTo>
                  <a:lnTo>
                    <a:pt x="367163" y="112618"/>
                  </a:lnTo>
                  <a:lnTo>
                    <a:pt x="329074" y="137537"/>
                  </a:lnTo>
                  <a:lnTo>
                    <a:pt x="292598" y="164606"/>
                  </a:lnTo>
                  <a:lnTo>
                    <a:pt x="257822" y="193737"/>
                  </a:lnTo>
                  <a:lnTo>
                    <a:pt x="224839" y="224839"/>
                  </a:lnTo>
                  <a:lnTo>
                    <a:pt x="193737" y="257822"/>
                  </a:lnTo>
                  <a:lnTo>
                    <a:pt x="164606" y="292598"/>
                  </a:lnTo>
                  <a:lnTo>
                    <a:pt x="137537" y="329074"/>
                  </a:lnTo>
                  <a:lnTo>
                    <a:pt x="112618" y="367163"/>
                  </a:lnTo>
                  <a:lnTo>
                    <a:pt x="89942" y="406773"/>
                  </a:lnTo>
                  <a:lnTo>
                    <a:pt x="69596" y="447816"/>
                  </a:lnTo>
                  <a:lnTo>
                    <a:pt x="51671" y="490200"/>
                  </a:lnTo>
                  <a:lnTo>
                    <a:pt x="36257" y="533836"/>
                  </a:lnTo>
                  <a:lnTo>
                    <a:pt x="23444" y="578635"/>
                  </a:lnTo>
                  <a:lnTo>
                    <a:pt x="13322" y="624505"/>
                  </a:lnTo>
                  <a:lnTo>
                    <a:pt x="5981" y="671358"/>
                  </a:lnTo>
                  <a:lnTo>
                    <a:pt x="1510" y="719103"/>
                  </a:lnTo>
                  <a:lnTo>
                    <a:pt x="0" y="767651"/>
                  </a:lnTo>
                  <a:lnTo>
                    <a:pt x="1510" y="816199"/>
                  </a:lnTo>
                  <a:lnTo>
                    <a:pt x="5981" y="863944"/>
                  </a:lnTo>
                  <a:lnTo>
                    <a:pt x="13322" y="910797"/>
                  </a:lnTo>
                  <a:lnTo>
                    <a:pt x="23444" y="956667"/>
                  </a:lnTo>
                  <a:lnTo>
                    <a:pt x="36257" y="1001466"/>
                  </a:lnTo>
                  <a:lnTo>
                    <a:pt x="51671" y="1045102"/>
                  </a:lnTo>
                  <a:lnTo>
                    <a:pt x="69596" y="1087486"/>
                  </a:lnTo>
                  <a:lnTo>
                    <a:pt x="89942" y="1128529"/>
                  </a:lnTo>
                  <a:lnTo>
                    <a:pt x="112618" y="1168139"/>
                  </a:lnTo>
                  <a:lnTo>
                    <a:pt x="137537" y="1206228"/>
                  </a:lnTo>
                  <a:lnTo>
                    <a:pt x="164606" y="1242704"/>
                  </a:lnTo>
                  <a:lnTo>
                    <a:pt x="193737" y="1277480"/>
                  </a:lnTo>
                  <a:lnTo>
                    <a:pt x="224839" y="1310463"/>
                  </a:lnTo>
                  <a:lnTo>
                    <a:pt x="257822" y="1341565"/>
                  </a:lnTo>
                  <a:lnTo>
                    <a:pt x="292598" y="1370696"/>
                  </a:lnTo>
                  <a:lnTo>
                    <a:pt x="329074" y="1397765"/>
                  </a:lnTo>
                  <a:lnTo>
                    <a:pt x="367163" y="1422684"/>
                  </a:lnTo>
                  <a:lnTo>
                    <a:pt x="406773" y="1445360"/>
                  </a:lnTo>
                  <a:lnTo>
                    <a:pt x="447816" y="1465706"/>
                  </a:lnTo>
                  <a:lnTo>
                    <a:pt x="490200" y="1483631"/>
                  </a:lnTo>
                  <a:lnTo>
                    <a:pt x="533836" y="1499045"/>
                  </a:lnTo>
                  <a:lnTo>
                    <a:pt x="578635" y="1511858"/>
                  </a:lnTo>
                  <a:lnTo>
                    <a:pt x="624505" y="1521980"/>
                  </a:lnTo>
                  <a:lnTo>
                    <a:pt x="671358" y="1529321"/>
                  </a:lnTo>
                  <a:lnTo>
                    <a:pt x="719103" y="1533792"/>
                  </a:lnTo>
                  <a:lnTo>
                    <a:pt x="767651" y="153530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0845">
              <a:lnSpc>
                <a:spcPct val="111100"/>
              </a:lnSpc>
              <a:spcBef>
                <a:spcPts val="100"/>
              </a:spcBef>
            </a:pPr>
            <a:r>
              <a:rPr spc="5" dirty="0"/>
              <a:t>Personal</a:t>
            </a:r>
            <a:r>
              <a:rPr spc="-270" dirty="0"/>
              <a:t> </a:t>
            </a:r>
            <a:r>
              <a:rPr spc="20" dirty="0"/>
              <a:t>Independence  </a:t>
            </a:r>
            <a:r>
              <a:rPr spc="5" dirty="0"/>
              <a:t>Payment</a:t>
            </a:r>
          </a:p>
          <a:p>
            <a:pPr marL="5482590" marR="5080" indent="33020" algn="r">
              <a:lnSpc>
                <a:spcPts val="3000"/>
              </a:lnSpc>
              <a:spcBef>
                <a:spcPts val="1285"/>
              </a:spcBef>
            </a:pPr>
            <a:r>
              <a:rPr sz="2600" spc="-75" dirty="0"/>
              <a:t>E</a:t>
            </a:r>
            <a:r>
              <a:rPr sz="2600" spc="65" dirty="0"/>
              <a:t>asy  </a:t>
            </a:r>
            <a:r>
              <a:rPr sz="2600" spc="-25" dirty="0"/>
              <a:t>R</a:t>
            </a:r>
            <a:r>
              <a:rPr sz="2600" spc="30" dirty="0"/>
              <a:t>ead</a:t>
            </a:r>
            <a:endParaRPr sz="2600"/>
          </a:p>
        </p:txBody>
      </p:sp>
      <p:sp>
        <p:nvSpPr>
          <p:cNvPr id="8" name="object 8"/>
          <p:cNvSpPr/>
          <p:nvPr/>
        </p:nvSpPr>
        <p:spPr>
          <a:xfrm>
            <a:off x="5947193" y="457200"/>
            <a:ext cx="17780" cy="962660"/>
          </a:xfrm>
          <a:custGeom>
            <a:avLst/>
            <a:gdLst/>
            <a:ahLst/>
            <a:cxnLst/>
            <a:rect l="l" t="t" r="r" b="b"/>
            <a:pathLst>
              <a:path w="17779" h="962660">
                <a:moveTo>
                  <a:pt x="17589" y="0"/>
                </a:moveTo>
                <a:lnTo>
                  <a:pt x="0" y="0"/>
                </a:lnTo>
                <a:lnTo>
                  <a:pt x="0" y="962050"/>
                </a:lnTo>
                <a:lnTo>
                  <a:pt x="17589" y="962050"/>
                </a:lnTo>
                <a:lnTo>
                  <a:pt x="17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38850" y="829373"/>
            <a:ext cx="1063955" cy="372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52667" y="1269644"/>
            <a:ext cx="797560" cy="152400"/>
          </a:xfrm>
          <a:custGeom>
            <a:avLst/>
            <a:gdLst/>
            <a:ahLst/>
            <a:cxnLst/>
            <a:rect l="l" t="t" r="r" b="b"/>
            <a:pathLst>
              <a:path w="797559" h="152400">
                <a:moveTo>
                  <a:pt x="111480" y="44208"/>
                </a:moveTo>
                <a:lnTo>
                  <a:pt x="108483" y="25641"/>
                </a:lnTo>
                <a:lnTo>
                  <a:pt x="102870" y="16764"/>
                </a:lnTo>
                <a:lnTo>
                  <a:pt x="99695" y="11734"/>
                </a:lnTo>
                <a:lnTo>
                  <a:pt x="91579" y="6832"/>
                </a:lnTo>
                <a:lnTo>
                  <a:pt x="91579" y="44208"/>
                </a:lnTo>
                <a:lnTo>
                  <a:pt x="89623" y="56045"/>
                </a:lnTo>
                <a:lnTo>
                  <a:pt x="83629" y="64706"/>
                </a:lnTo>
                <a:lnTo>
                  <a:pt x="73444" y="69977"/>
                </a:lnTo>
                <a:lnTo>
                  <a:pt x="58889" y="71666"/>
                </a:lnTo>
                <a:lnTo>
                  <a:pt x="19913" y="71666"/>
                </a:lnTo>
                <a:lnTo>
                  <a:pt x="19913" y="16764"/>
                </a:lnTo>
                <a:lnTo>
                  <a:pt x="58889" y="16764"/>
                </a:lnTo>
                <a:lnTo>
                  <a:pt x="73444" y="18554"/>
                </a:lnTo>
                <a:lnTo>
                  <a:pt x="83629" y="23812"/>
                </a:lnTo>
                <a:lnTo>
                  <a:pt x="89623" y="32410"/>
                </a:lnTo>
                <a:lnTo>
                  <a:pt x="91579" y="44208"/>
                </a:lnTo>
                <a:lnTo>
                  <a:pt x="91579" y="6832"/>
                </a:lnTo>
                <a:lnTo>
                  <a:pt x="85305" y="3022"/>
                </a:lnTo>
                <a:lnTo>
                  <a:pt x="65595" y="0"/>
                </a:lnTo>
                <a:lnTo>
                  <a:pt x="0" y="0"/>
                </a:lnTo>
                <a:lnTo>
                  <a:pt x="0" y="149618"/>
                </a:lnTo>
                <a:lnTo>
                  <a:pt x="19913" y="149618"/>
                </a:lnTo>
                <a:lnTo>
                  <a:pt x="19913" y="88430"/>
                </a:lnTo>
                <a:lnTo>
                  <a:pt x="65595" y="88430"/>
                </a:lnTo>
                <a:lnTo>
                  <a:pt x="85305" y="85509"/>
                </a:lnTo>
                <a:lnTo>
                  <a:pt x="99695" y="76784"/>
                </a:lnTo>
                <a:lnTo>
                  <a:pt x="102908" y="71666"/>
                </a:lnTo>
                <a:lnTo>
                  <a:pt x="108483" y="62826"/>
                </a:lnTo>
                <a:lnTo>
                  <a:pt x="111480" y="44208"/>
                </a:lnTo>
                <a:close/>
              </a:path>
              <a:path w="797559" h="152400">
                <a:moveTo>
                  <a:pt x="217792" y="100799"/>
                </a:moveTo>
                <a:lnTo>
                  <a:pt x="216395" y="85077"/>
                </a:lnTo>
                <a:lnTo>
                  <a:pt x="215950" y="80060"/>
                </a:lnTo>
                <a:lnTo>
                  <a:pt x="208038" y="59956"/>
                </a:lnTo>
                <a:lnTo>
                  <a:pt x="202526" y="54483"/>
                </a:lnTo>
                <a:lnTo>
                  <a:pt x="198932" y="50927"/>
                </a:lnTo>
                <a:lnTo>
                  <a:pt x="198932" y="85077"/>
                </a:lnTo>
                <a:lnTo>
                  <a:pt x="136690" y="85077"/>
                </a:lnTo>
                <a:lnTo>
                  <a:pt x="139446" y="73317"/>
                </a:lnTo>
                <a:lnTo>
                  <a:pt x="145681" y="63576"/>
                </a:lnTo>
                <a:lnTo>
                  <a:pt x="155168" y="56946"/>
                </a:lnTo>
                <a:lnTo>
                  <a:pt x="167716" y="54483"/>
                </a:lnTo>
                <a:lnTo>
                  <a:pt x="179895" y="56883"/>
                </a:lnTo>
                <a:lnTo>
                  <a:pt x="189598" y="63423"/>
                </a:lnTo>
                <a:lnTo>
                  <a:pt x="196164" y="73139"/>
                </a:lnTo>
                <a:lnTo>
                  <a:pt x="198932" y="85077"/>
                </a:lnTo>
                <a:lnTo>
                  <a:pt x="198932" y="50927"/>
                </a:lnTo>
                <a:lnTo>
                  <a:pt x="192735" y="44780"/>
                </a:lnTo>
                <a:lnTo>
                  <a:pt x="168757" y="38760"/>
                </a:lnTo>
                <a:lnTo>
                  <a:pt x="148323" y="43002"/>
                </a:lnTo>
                <a:lnTo>
                  <a:pt x="132207" y="54775"/>
                </a:lnTo>
                <a:lnTo>
                  <a:pt x="121640" y="72631"/>
                </a:lnTo>
                <a:lnTo>
                  <a:pt x="117843" y="95135"/>
                </a:lnTo>
                <a:lnTo>
                  <a:pt x="121539" y="118021"/>
                </a:lnTo>
                <a:lnTo>
                  <a:pt x="131241" y="136055"/>
                </a:lnTo>
                <a:lnTo>
                  <a:pt x="147231" y="147891"/>
                </a:lnTo>
                <a:lnTo>
                  <a:pt x="169799" y="152133"/>
                </a:lnTo>
                <a:lnTo>
                  <a:pt x="186601" y="149733"/>
                </a:lnTo>
                <a:lnTo>
                  <a:pt x="200253" y="142659"/>
                </a:lnTo>
                <a:lnTo>
                  <a:pt x="205651" y="136410"/>
                </a:lnTo>
                <a:lnTo>
                  <a:pt x="210261" y="131102"/>
                </a:lnTo>
                <a:lnTo>
                  <a:pt x="216115" y="115252"/>
                </a:lnTo>
                <a:lnTo>
                  <a:pt x="198513" y="115252"/>
                </a:lnTo>
                <a:lnTo>
                  <a:pt x="194856" y="124485"/>
                </a:lnTo>
                <a:lnTo>
                  <a:pt x="188785" y="131102"/>
                </a:lnTo>
                <a:lnTo>
                  <a:pt x="180555" y="135089"/>
                </a:lnTo>
                <a:lnTo>
                  <a:pt x="170434" y="136410"/>
                </a:lnTo>
                <a:lnTo>
                  <a:pt x="155079" y="133502"/>
                </a:lnTo>
                <a:lnTo>
                  <a:pt x="144437" y="125679"/>
                </a:lnTo>
                <a:lnTo>
                  <a:pt x="138366" y="114325"/>
                </a:lnTo>
                <a:lnTo>
                  <a:pt x="136690" y="100799"/>
                </a:lnTo>
                <a:lnTo>
                  <a:pt x="217792" y="100799"/>
                </a:lnTo>
                <a:close/>
              </a:path>
              <a:path w="797559" h="152400">
                <a:moveTo>
                  <a:pt x="322122" y="78384"/>
                </a:moveTo>
                <a:lnTo>
                  <a:pt x="320294" y="62382"/>
                </a:lnTo>
                <a:lnTo>
                  <a:pt x="314159" y="49860"/>
                </a:lnTo>
                <a:lnTo>
                  <a:pt x="302666" y="41694"/>
                </a:lnTo>
                <a:lnTo>
                  <a:pt x="284822" y="38773"/>
                </a:lnTo>
                <a:lnTo>
                  <a:pt x="273837" y="39966"/>
                </a:lnTo>
                <a:lnTo>
                  <a:pt x="264223" y="43599"/>
                </a:lnTo>
                <a:lnTo>
                  <a:pt x="256120" y="49745"/>
                </a:lnTo>
                <a:lnTo>
                  <a:pt x="249618" y="58470"/>
                </a:lnTo>
                <a:lnTo>
                  <a:pt x="249199" y="58470"/>
                </a:lnTo>
                <a:lnTo>
                  <a:pt x="249199" y="41287"/>
                </a:lnTo>
                <a:lnTo>
                  <a:pt x="232435" y="41287"/>
                </a:lnTo>
                <a:lnTo>
                  <a:pt x="232435" y="149631"/>
                </a:lnTo>
                <a:lnTo>
                  <a:pt x="250240" y="149631"/>
                </a:lnTo>
                <a:lnTo>
                  <a:pt x="250240" y="88430"/>
                </a:lnTo>
                <a:lnTo>
                  <a:pt x="252209" y="74917"/>
                </a:lnTo>
                <a:lnTo>
                  <a:pt x="258178" y="64160"/>
                </a:lnTo>
                <a:lnTo>
                  <a:pt x="268185" y="57061"/>
                </a:lnTo>
                <a:lnTo>
                  <a:pt x="282308" y="54495"/>
                </a:lnTo>
                <a:lnTo>
                  <a:pt x="291490" y="56045"/>
                </a:lnTo>
                <a:lnTo>
                  <a:pt x="298411" y="60439"/>
                </a:lnTo>
                <a:lnTo>
                  <a:pt x="302793" y="67310"/>
                </a:lnTo>
                <a:lnTo>
                  <a:pt x="304317" y="76276"/>
                </a:lnTo>
                <a:lnTo>
                  <a:pt x="304317" y="149631"/>
                </a:lnTo>
                <a:lnTo>
                  <a:pt x="322122" y="149631"/>
                </a:lnTo>
                <a:lnTo>
                  <a:pt x="322122" y="78384"/>
                </a:lnTo>
                <a:close/>
              </a:path>
              <a:path w="797559" h="152400">
                <a:moveTo>
                  <a:pt x="429285" y="117983"/>
                </a:moveTo>
                <a:lnTo>
                  <a:pt x="393877" y="87172"/>
                </a:lnTo>
                <a:lnTo>
                  <a:pt x="381355" y="84353"/>
                </a:lnTo>
                <a:lnTo>
                  <a:pt x="369951" y="81051"/>
                </a:lnTo>
                <a:lnTo>
                  <a:pt x="361657" y="76098"/>
                </a:lnTo>
                <a:lnTo>
                  <a:pt x="358457" y="68313"/>
                </a:lnTo>
                <a:lnTo>
                  <a:pt x="360553" y="61569"/>
                </a:lnTo>
                <a:lnTo>
                  <a:pt x="365975" y="57327"/>
                </a:lnTo>
                <a:lnTo>
                  <a:pt x="373392" y="55130"/>
                </a:lnTo>
                <a:lnTo>
                  <a:pt x="381508" y="54495"/>
                </a:lnTo>
                <a:lnTo>
                  <a:pt x="390207" y="55410"/>
                </a:lnTo>
                <a:lnTo>
                  <a:pt x="398005" y="58432"/>
                </a:lnTo>
                <a:lnTo>
                  <a:pt x="403834" y="64046"/>
                </a:lnTo>
                <a:lnTo>
                  <a:pt x="406654" y="72720"/>
                </a:lnTo>
                <a:lnTo>
                  <a:pt x="424472" y="72720"/>
                </a:lnTo>
                <a:lnTo>
                  <a:pt x="420268" y="56286"/>
                </a:lnTo>
                <a:lnTo>
                  <a:pt x="410654" y="45847"/>
                </a:lnTo>
                <a:lnTo>
                  <a:pt x="396849" y="40373"/>
                </a:lnTo>
                <a:lnTo>
                  <a:pt x="380034" y="38773"/>
                </a:lnTo>
                <a:lnTo>
                  <a:pt x="365760" y="40525"/>
                </a:lnTo>
                <a:lnTo>
                  <a:pt x="352742" y="46012"/>
                </a:lnTo>
                <a:lnTo>
                  <a:pt x="343255" y="55575"/>
                </a:lnTo>
                <a:lnTo>
                  <a:pt x="339598" y="69570"/>
                </a:lnTo>
                <a:lnTo>
                  <a:pt x="342646" y="82550"/>
                </a:lnTo>
                <a:lnTo>
                  <a:pt x="350697" y="91160"/>
                </a:lnTo>
                <a:lnTo>
                  <a:pt x="362051" y="96634"/>
                </a:lnTo>
                <a:lnTo>
                  <a:pt x="375005" y="100177"/>
                </a:lnTo>
                <a:lnTo>
                  <a:pt x="388048" y="103060"/>
                </a:lnTo>
                <a:lnTo>
                  <a:pt x="399389" y="106540"/>
                </a:lnTo>
                <a:lnTo>
                  <a:pt x="407390" y="111887"/>
                </a:lnTo>
                <a:lnTo>
                  <a:pt x="410425" y="120294"/>
                </a:lnTo>
                <a:lnTo>
                  <a:pt x="407885" y="128562"/>
                </a:lnTo>
                <a:lnTo>
                  <a:pt x="401485" y="133464"/>
                </a:lnTo>
                <a:lnTo>
                  <a:pt x="393001" y="135826"/>
                </a:lnTo>
                <a:lnTo>
                  <a:pt x="384238" y="136423"/>
                </a:lnTo>
                <a:lnTo>
                  <a:pt x="373570" y="135394"/>
                </a:lnTo>
                <a:lnTo>
                  <a:pt x="364401" y="131927"/>
                </a:lnTo>
                <a:lnTo>
                  <a:pt x="357847" y="125463"/>
                </a:lnTo>
                <a:lnTo>
                  <a:pt x="355104" y="115468"/>
                </a:lnTo>
                <a:lnTo>
                  <a:pt x="337299" y="115468"/>
                </a:lnTo>
                <a:lnTo>
                  <a:pt x="341477" y="132524"/>
                </a:lnTo>
                <a:lnTo>
                  <a:pt x="351510" y="143865"/>
                </a:lnTo>
                <a:lnTo>
                  <a:pt x="365899" y="150190"/>
                </a:lnTo>
                <a:lnTo>
                  <a:pt x="383184" y="152146"/>
                </a:lnTo>
                <a:lnTo>
                  <a:pt x="399656" y="150444"/>
                </a:lnTo>
                <a:lnTo>
                  <a:pt x="414477" y="144729"/>
                </a:lnTo>
                <a:lnTo>
                  <a:pt x="425170" y="134200"/>
                </a:lnTo>
                <a:lnTo>
                  <a:pt x="429285" y="117983"/>
                </a:lnTo>
                <a:close/>
              </a:path>
              <a:path w="797559" h="152400">
                <a:moveTo>
                  <a:pt x="462902" y="41287"/>
                </a:moveTo>
                <a:lnTo>
                  <a:pt x="445084" y="41287"/>
                </a:lnTo>
                <a:lnTo>
                  <a:pt x="445084" y="149631"/>
                </a:lnTo>
                <a:lnTo>
                  <a:pt x="462902" y="149631"/>
                </a:lnTo>
                <a:lnTo>
                  <a:pt x="462902" y="41287"/>
                </a:lnTo>
                <a:close/>
              </a:path>
              <a:path w="797559" h="152400">
                <a:moveTo>
                  <a:pt x="462902" y="0"/>
                </a:moveTo>
                <a:lnTo>
                  <a:pt x="445084" y="0"/>
                </a:lnTo>
                <a:lnTo>
                  <a:pt x="445084" y="21793"/>
                </a:lnTo>
                <a:lnTo>
                  <a:pt x="462902" y="21793"/>
                </a:lnTo>
                <a:lnTo>
                  <a:pt x="462902" y="0"/>
                </a:lnTo>
                <a:close/>
              </a:path>
              <a:path w="797559" h="152400">
                <a:moveTo>
                  <a:pt x="584517" y="95554"/>
                </a:moveTo>
                <a:lnTo>
                  <a:pt x="581139" y="73253"/>
                </a:lnTo>
                <a:lnTo>
                  <a:pt x="571119" y="55232"/>
                </a:lnTo>
                <a:lnTo>
                  <a:pt x="570115" y="54495"/>
                </a:lnTo>
                <a:lnTo>
                  <a:pt x="565670" y="51244"/>
                </a:lnTo>
                <a:lnTo>
                  <a:pt x="565670" y="95554"/>
                </a:lnTo>
                <a:lnTo>
                  <a:pt x="563029" y="113004"/>
                </a:lnTo>
                <a:lnTo>
                  <a:pt x="555802" y="125818"/>
                </a:lnTo>
                <a:lnTo>
                  <a:pt x="545071" y="133731"/>
                </a:lnTo>
                <a:lnTo>
                  <a:pt x="531926" y="136423"/>
                </a:lnTo>
                <a:lnTo>
                  <a:pt x="518795" y="133731"/>
                </a:lnTo>
                <a:lnTo>
                  <a:pt x="508076" y="125818"/>
                </a:lnTo>
                <a:lnTo>
                  <a:pt x="500849" y="113004"/>
                </a:lnTo>
                <a:lnTo>
                  <a:pt x="498195" y="95554"/>
                </a:lnTo>
                <a:lnTo>
                  <a:pt x="500849" y="78016"/>
                </a:lnTo>
                <a:lnTo>
                  <a:pt x="508076" y="65138"/>
                </a:lnTo>
                <a:lnTo>
                  <a:pt x="518795" y="57200"/>
                </a:lnTo>
                <a:lnTo>
                  <a:pt x="531926" y="54495"/>
                </a:lnTo>
                <a:lnTo>
                  <a:pt x="545071" y="57200"/>
                </a:lnTo>
                <a:lnTo>
                  <a:pt x="555802" y="65138"/>
                </a:lnTo>
                <a:lnTo>
                  <a:pt x="563029" y="78016"/>
                </a:lnTo>
                <a:lnTo>
                  <a:pt x="565670" y="95554"/>
                </a:lnTo>
                <a:lnTo>
                  <a:pt x="565670" y="51244"/>
                </a:lnTo>
                <a:lnTo>
                  <a:pt x="554647" y="43180"/>
                </a:lnTo>
                <a:lnTo>
                  <a:pt x="531926" y="38773"/>
                </a:lnTo>
                <a:lnTo>
                  <a:pt x="509219" y="43180"/>
                </a:lnTo>
                <a:lnTo>
                  <a:pt x="492747" y="55232"/>
                </a:lnTo>
                <a:lnTo>
                  <a:pt x="482727" y="73253"/>
                </a:lnTo>
                <a:lnTo>
                  <a:pt x="479336" y="95554"/>
                </a:lnTo>
                <a:lnTo>
                  <a:pt x="482727" y="117754"/>
                </a:lnTo>
                <a:lnTo>
                  <a:pt x="492747" y="135724"/>
                </a:lnTo>
                <a:lnTo>
                  <a:pt x="509219" y="147764"/>
                </a:lnTo>
                <a:lnTo>
                  <a:pt x="531926" y="152146"/>
                </a:lnTo>
                <a:lnTo>
                  <a:pt x="554647" y="147764"/>
                </a:lnTo>
                <a:lnTo>
                  <a:pt x="570153" y="136423"/>
                </a:lnTo>
                <a:lnTo>
                  <a:pt x="571119" y="135724"/>
                </a:lnTo>
                <a:lnTo>
                  <a:pt x="581139" y="117754"/>
                </a:lnTo>
                <a:lnTo>
                  <a:pt x="584517" y="95554"/>
                </a:lnTo>
                <a:close/>
              </a:path>
              <a:path w="797559" h="152400">
                <a:moveTo>
                  <a:pt x="690257" y="78384"/>
                </a:moveTo>
                <a:lnTo>
                  <a:pt x="688428" y="62382"/>
                </a:lnTo>
                <a:lnTo>
                  <a:pt x="682294" y="49860"/>
                </a:lnTo>
                <a:lnTo>
                  <a:pt x="670801" y="41694"/>
                </a:lnTo>
                <a:lnTo>
                  <a:pt x="652957" y="38773"/>
                </a:lnTo>
                <a:lnTo>
                  <a:pt x="641972" y="39966"/>
                </a:lnTo>
                <a:lnTo>
                  <a:pt x="632358" y="43599"/>
                </a:lnTo>
                <a:lnTo>
                  <a:pt x="624255" y="49745"/>
                </a:lnTo>
                <a:lnTo>
                  <a:pt x="617753" y="58470"/>
                </a:lnTo>
                <a:lnTo>
                  <a:pt x="617334" y="58470"/>
                </a:lnTo>
                <a:lnTo>
                  <a:pt x="617334" y="41287"/>
                </a:lnTo>
                <a:lnTo>
                  <a:pt x="600557" y="41287"/>
                </a:lnTo>
                <a:lnTo>
                  <a:pt x="600557" y="149631"/>
                </a:lnTo>
                <a:lnTo>
                  <a:pt x="618388" y="149631"/>
                </a:lnTo>
                <a:lnTo>
                  <a:pt x="618388" y="88430"/>
                </a:lnTo>
                <a:lnTo>
                  <a:pt x="620356" y="74917"/>
                </a:lnTo>
                <a:lnTo>
                  <a:pt x="626313" y="64160"/>
                </a:lnTo>
                <a:lnTo>
                  <a:pt x="636320" y="57061"/>
                </a:lnTo>
                <a:lnTo>
                  <a:pt x="650443" y="54495"/>
                </a:lnTo>
                <a:lnTo>
                  <a:pt x="659625" y="56045"/>
                </a:lnTo>
                <a:lnTo>
                  <a:pt x="666546" y="60439"/>
                </a:lnTo>
                <a:lnTo>
                  <a:pt x="670915" y="67310"/>
                </a:lnTo>
                <a:lnTo>
                  <a:pt x="672452" y="76276"/>
                </a:lnTo>
                <a:lnTo>
                  <a:pt x="672452" y="149631"/>
                </a:lnTo>
                <a:lnTo>
                  <a:pt x="690257" y="149631"/>
                </a:lnTo>
                <a:lnTo>
                  <a:pt x="690257" y="78384"/>
                </a:lnTo>
                <a:close/>
              </a:path>
              <a:path w="797559" h="152400">
                <a:moveTo>
                  <a:pt x="797420" y="117983"/>
                </a:moveTo>
                <a:lnTo>
                  <a:pt x="762000" y="87172"/>
                </a:lnTo>
                <a:lnTo>
                  <a:pt x="749477" y="84353"/>
                </a:lnTo>
                <a:lnTo>
                  <a:pt x="738085" y="81051"/>
                </a:lnTo>
                <a:lnTo>
                  <a:pt x="729792" y="76098"/>
                </a:lnTo>
                <a:lnTo>
                  <a:pt x="726592" y="68313"/>
                </a:lnTo>
                <a:lnTo>
                  <a:pt x="728687" y="61569"/>
                </a:lnTo>
                <a:lnTo>
                  <a:pt x="734098" y="57327"/>
                </a:lnTo>
                <a:lnTo>
                  <a:pt x="741527" y="55130"/>
                </a:lnTo>
                <a:lnTo>
                  <a:pt x="749642" y="54495"/>
                </a:lnTo>
                <a:lnTo>
                  <a:pt x="758342" y="55410"/>
                </a:lnTo>
                <a:lnTo>
                  <a:pt x="766140" y="58432"/>
                </a:lnTo>
                <a:lnTo>
                  <a:pt x="771969" y="64046"/>
                </a:lnTo>
                <a:lnTo>
                  <a:pt x="774788" y="72720"/>
                </a:lnTo>
                <a:lnTo>
                  <a:pt x="792607" y="72720"/>
                </a:lnTo>
                <a:lnTo>
                  <a:pt x="788390" y="56286"/>
                </a:lnTo>
                <a:lnTo>
                  <a:pt x="778789" y="45847"/>
                </a:lnTo>
                <a:lnTo>
                  <a:pt x="764971" y="40373"/>
                </a:lnTo>
                <a:lnTo>
                  <a:pt x="748169" y="38773"/>
                </a:lnTo>
                <a:lnTo>
                  <a:pt x="733894" y="40525"/>
                </a:lnTo>
                <a:lnTo>
                  <a:pt x="720877" y="46012"/>
                </a:lnTo>
                <a:lnTo>
                  <a:pt x="711390" y="55575"/>
                </a:lnTo>
                <a:lnTo>
                  <a:pt x="707732" y="69570"/>
                </a:lnTo>
                <a:lnTo>
                  <a:pt x="710780" y="82550"/>
                </a:lnTo>
                <a:lnTo>
                  <a:pt x="718832" y="91160"/>
                </a:lnTo>
                <a:lnTo>
                  <a:pt x="730173" y="96634"/>
                </a:lnTo>
                <a:lnTo>
                  <a:pt x="743140" y="100177"/>
                </a:lnTo>
                <a:lnTo>
                  <a:pt x="756183" y="103060"/>
                </a:lnTo>
                <a:lnTo>
                  <a:pt x="767524" y="106540"/>
                </a:lnTo>
                <a:lnTo>
                  <a:pt x="775525" y="111887"/>
                </a:lnTo>
                <a:lnTo>
                  <a:pt x="778560" y="120294"/>
                </a:lnTo>
                <a:lnTo>
                  <a:pt x="776020" y="128562"/>
                </a:lnTo>
                <a:lnTo>
                  <a:pt x="769620" y="133464"/>
                </a:lnTo>
                <a:lnTo>
                  <a:pt x="761136" y="135826"/>
                </a:lnTo>
                <a:lnTo>
                  <a:pt x="752373" y="136423"/>
                </a:lnTo>
                <a:lnTo>
                  <a:pt x="741705" y="135394"/>
                </a:lnTo>
                <a:lnTo>
                  <a:pt x="732523" y="131927"/>
                </a:lnTo>
                <a:lnTo>
                  <a:pt x="725982" y="125463"/>
                </a:lnTo>
                <a:lnTo>
                  <a:pt x="723239" y="115468"/>
                </a:lnTo>
                <a:lnTo>
                  <a:pt x="705434" y="115468"/>
                </a:lnTo>
                <a:lnTo>
                  <a:pt x="709612" y="132524"/>
                </a:lnTo>
                <a:lnTo>
                  <a:pt x="719645" y="143865"/>
                </a:lnTo>
                <a:lnTo>
                  <a:pt x="734034" y="150190"/>
                </a:lnTo>
                <a:lnTo>
                  <a:pt x="751319" y="152146"/>
                </a:lnTo>
                <a:lnTo>
                  <a:pt x="767791" y="150444"/>
                </a:lnTo>
                <a:lnTo>
                  <a:pt x="782612" y="144729"/>
                </a:lnTo>
                <a:lnTo>
                  <a:pt x="793305" y="134200"/>
                </a:lnTo>
                <a:lnTo>
                  <a:pt x="797420" y="11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37186" y="457200"/>
            <a:ext cx="364490" cy="298450"/>
            <a:chOff x="6037186" y="457200"/>
            <a:chExt cx="364490" cy="298450"/>
          </a:xfrm>
        </p:grpSpPr>
        <p:sp>
          <p:nvSpPr>
            <p:cNvPr id="12" name="object 12"/>
            <p:cNvSpPr/>
            <p:nvPr/>
          </p:nvSpPr>
          <p:spPr>
            <a:xfrm>
              <a:off x="6037186" y="457200"/>
              <a:ext cx="364070" cy="290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4193" y="681278"/>
              <a:ext cx="281305" cy="74295"/>
            </a:xfrm>
            <a:custGeom>
              <a:avLst/>
              <a:gdLst/>
              <a:ahLst/>
              <a:cxnLst/>
              <a:rect l="l" t="t" r="r" b="b"/>
              <a:pathLst>
                <a:path w="281304" h="74295">
                  <a:moveTo>
                    <a:pt x="102816" y="18922"/>
                  </a:moveTo>
                  <a:lnTo>
                    <a:pt x="90411" y="18922"/>
                  </a:lnTo>
                  <a:lnTo>
                    <a:pt x="85344" y="25145"/>
                  </a:lnTo>
                  <a:lnTo>
                    <a:pt x="78282" y="26415"/>
                  </a:lnTo>
                  <a:lnTo>
                    <a:pt x="78282" y="37210"/>
                  </a:lnTo>
                  <a:lnTo>
                    <a:pt x="82118" y="40004"/>
                  </a:lnTo>
                  <a:lnTo>
                    <a:pt x="86436" y="49656"/>
                  </a:lnTo>
                  <a:lnTo>
                    <a:pt x="140589" y="73913"/>
                  </a:lnTo>
                  <a:lnTo>
                    <a:pt x="168843" y="72008"/>
                  </a:lnTo>
                  <a:lnTo>
                    <a:pt x="172285" y="70992"/>
                  </a:lnTo>
                  <a:lnTo>
                    <a:pt x="136093" y="70992"/>
                  </a:lnTo>
                  <a:lnTo>
                    <a:pt x="131762" y="70865"/>
                  </a:lnTo>
                  <a:lnTo>
                    <a:pt x="131762" y="69976"/>
                  </a:lnTo>
                  <a:lnTo>
                    <a:pt x="118859" y="69976"/>
                  </a:lnTo>
                  <a:lnTo>
                    <a:pt x="114515" y="69341"/>
                  </a:lnTo>
                  <a:lnTo>
                    <a:pt x="114515" y="68452"/>
                  </a:lnTo>
                  <a:lnTo>
                    <a:pt x="109347" y="68452"/>
                  </a:lnTo>
                  <a:lnTo>
                    <a:pt x="105664" y="67690"/>
                  </a:lnTo>
                  <a:lnTo>
                    <a:pt x="101828" y="66547"/>
                  </a:lnTo>
                  <a:lnTo>
                    <a:pt x="99402" y="65404"/>
                  </a:lnTo>
                  <a:lnTo>
                    <a:pt x="98602" y="50037"/>
                  </a:lnTo>
                  <a:lnTo>
                    <a:pt x="111836" y="50037"/>
                  </a:lnTo>
                  <a:lnTo>
                    <a:pt x="100991" y="47624"/>
                  </a:lnTo>
                  <a:lnTo>
                    <a:pt x="91808" y="44322"/>
                  </a:lnTo>
                  <a:lnTo>
                    <a:pt x="91751" y="43306"/>
                  </a:lnTo>
                  <a:lnTo>
                    <a:pt x="89890" y="43306"/>
                  </a:lnTo>
                  <a:lnTo>
                    <a:pt x="84099" y="40385"/>
                  </a:lnTo>
                  <a:lnTo>
                    <a:pt x="80822" y="36829"/>
                  </a:lnTo>
                  <a:lnTo>
                    <a:pt x="80822" y="27304"/>
                  </a:lnTo>
                  <a:lnTo>
                    <a:pt x="90131" y="23875"/>
                  </a:lnTo>
                  <a:lnTo>
                    <a:pt x="93764" y="19303"/>
                  </a:lnTo>
                  <a:lnTo>
                    <a:pt x="102974" y="19303"/>
                  </a:lnTo>
                  <a:lnTo>
                    <a:pt x="102816" y="18922"/>
                  </a:lnTo>
                  <a:close/>
                </a:path>
                <a:path w="281304" h="74295">
                  <a:moveTo>
                    <a:pt x="136093" y="62737"/>
                  </a:moveTo>
                  <a:lnTo>
                    <a:pt x="136093" y="70992"/>
                  </a:lnTo>
                  <a:lnTo>
                    <a:pt x="143370" y="70992"/>
                  </a:lnTo>
                  <a:lnTo>
                    <a:pt x="143370" y="67055"/>
                  </a:lnTo>
                  <a:lnTo>
                    <a:pt x="139725" y="67055"/>
                  </a:lnTo>
                  <a:lnTo>
                    <a:pt x="136093" y="62737"/>
                  </a:lnTo>
                  <a:close/>
                </a:path>
                <a:path w="281304" h="74295">
                  <a:moveTo>
                    <a:pt x="153346" y="55371"/>
                  </a:moveTo>
                  <a:lnTo>
                    <a:pt x="147713" y="55371"/>
                  </a:lnTo>
                  <a:lnTo>
                    <a:pt x="147713" y="70992"/>
                  </a:lnTo>
                  <a:lnTo>
                    <a:pt x="172285" y="70992"/>
                  </a:lnTo>
                  <a:lnTo>
                    <a:pt x="173575" y="70611"/>
                  </a:lnTo>
                  <a:lnTo>
                    <a:pt x="155003" y="70611"/>
                  </a:lnTo>
                  <a:lnTo>
                    <a:pt x="153009" y="69976"/>
                  </a:lnTo>
                  <a:lnTo>
                    <a:pt x="149821" y="67055"/>
                  </a:lnTo>
                  <a:lnTo>
                    <a:pt x="149106" y="65404"/>
                  </a:lnTo>
                  <a:lnTo>
                    <a:pt x="148996" y="60578"/>
                  </a:lnTo>
                  <a:lnTo>
                    <a:pt x="149809" y="58673"/>
                  </a:lnTo>
                  <a:lnTo>
                    <a:pt x="153009" y="55498"/>
                  </a:lnTo>
                  <a:lnTo>
                    <a:pt x="153346" y="55371"/>
                  </a:lnTo>
                  <a:close/>
                </a:path>
                <a:path w="281304" h="74295">
                  <a:moveTo>
                    <a:pt x="167991" y="54482"/>
                  </a:moveTo>
                  <a:lnTo>
                    <a:pt x="159804" y="54482"/>
                  </a:lnTo>
                  <a:lnTo>
                    <a:pt x="161848" y="55244"/>
                  </a:lnTo>
                  <a:lnTo>
                    <a:pt x="165125" y="58165"/>
                  </a:lnTo>
                  <a:lnTo>
                    <a:pt x="165963" y="60070"/>
                  </a:lnTo>
                  <a:lnTo>
                    <a:pt x="165963" y="64642"/>
                  </a:lnTo>
                  <a:lnTo>
                    <a:pt x="157353" y="70611"/>
                  </a:lnTo>
                  <a:lnTo>
                    <a:pt x="173575" y="70611"/>
                  </a:lnTo>
                  <a:lnTo>
                    <a:pt x="177446" y="69468"/>
                  </a:lnTo>
                  <a:lnTo>
                    <a:pt x="167106" y="69468"/>
                  </a:lnTo>
                  <a:lnTo>
                    <a:pt x="167991" y="54482"/>
                  </a:lnTo>
                  <a:close/>
                </a:path>
                <a:path w="281304" h="74295">
                  <a:moveTo>
                    <a:pt x="118859" y="58292"/>
                  </a:moveTo>
                  <a:lnTo>
                    <a:pt x="118859" y="69976"/>
                  </a:lnTo>
                  <a:lnTo>
                    <a:pt x="131762" y="69976"/>
                  </a:lnTo>
                  <a:lnTo>
                    <a:pt x="131762" y="58800"/>
                  </a:lnTo>
                  <a:lnTo>
                    <a:pt x="123342" y="58800"/>
                  </a:lnTo>
                  <a:lnTo>
                    <a:pt x="118859" y="58292"/>
                  </a:lnTo>
                  <a:close/>
                </a:path>
                <a:path w="281304" h="74295">
                  <a:moveTo>
                    <a:pt x="171869" y="60197"/>
                  </a:moveTo>
                  <a:lnTo>
                    <a:pt x="171373" y="68579"/>
                  </a:lnTo>
                  <a:lnTo>
                    <a:pt x="167106" y="69468"/>
                  </a:lnTo>
                  <a:lnTo>
                    <a:pt x="177446" y="69468"/>
                  </a:lnTo>
                  <a:lnTo>
                    <a:pt x="184329" y="67436"/>
                  </a:lnTo>
                  <a:lnTo>
                    <a:pt x="185267" y="66674"/>
                  </a:lnTo>
                  <a:lnTo>
                    <a:pt x="178308" y="66674"/>
                  </a:lnTo>
                  <a:lnTo>
                    <a:pt x="173024" y="61340"/>
                  </a:lnTo>
                  <a:lnTo>
                    <a:pt x="171869" y="60197"/>
                  </a:lnTo>
                  <a:close/>
                </a:path>
                <a:path w="281304" h="74295">
                  <a:moveTo>
                    <a:pt x="103479" y="61086"/>
                  </a:moveTo>
                  <a:lnTo>
                    <a:pt x="103555" y="62737"/>
                  </a:lnTo>
                  <a:lnTo>
                    <a:pt x="105016" y="63245"/>
                  </a:lnTo>
                  <a:lnTo>
                    <a:pt x="107264" y="63753"/>
                  </a:lnTo>
                  <a:lnTo>
                    <a:pt x="109131" y="64134"/>
                  </a:lnTo>
                  <a:lnTo>
                    <a:pt x="109347" y="68452"/>
                  </a:lnTo>
                  <a:lnTo>
                    <a:pt x="114515" y="68452"/>
                  </a:lnTo>
                  <a:lnTo>
                    <a:pt x="114515" y="62356"/>
                  </a:lnTo>
                  <a:lnTo>
                    <a:pt x="108686" y="62356"/>
                  </a:lnTo>
                  <a:lnTo>
                    <a:pt x="103479" y="61086"/>
                  </a:lnTo>
                  <a:close/>
                </a:path>
                <a:path w="281304" h="74295">
                  <a:moveTo>
                    <a:pt x="143370" y="62737"/>
                  </a:moveTo>
                  <a:lnTo>
                    <a:pt x="139725" y="67055"/>
                  </a:lnTo>
                  <a:lnTo>
                    <a:pt x="143370" y="67055"/>
                  </a:lnTo>
                  <a:lnTo>
                    <a:pt x="143370" y="62737"/>
                  </a:lnTo>
                  <a:close/>
                </a:path>
                <a:path w="281304" h="74295">
                  <a:moveTo>
                    <a:pt x="194688" y="50164"/>
                  </a:moveTo>
                  <a:lnTo>
                    <a:pt x="182473" y="50164"/>
                  </a:lnTo>
                  <a:lnTo>
                    <a:pt x="181546" y="65531"/>
                  </a:lnTo>
                  <a:lnTo>
                    <a:pt x="178308" y="66674"/>
                  </a:lnTo>
                  <a:lnTo>
                    <a:pt x="185267" y="66674"/>
                  </a:lnTo>
                  <a:lnTo>
                    <a:pt x="191054" y="61975"/>
                  </a:lnTo>
                  <a:lnTo>
                    <a:pt x="193027" y="57530"/>
                  </a:lnTo>
                  <a:lnTo>
                    <a:pt x="194357" y="52450"/>
                  </a:lnTo>
                  <a:lnTo>
                    <a:pt x="194457" y="51942"/>
                  </a:lnTo>
                  <a:lnTo>
                    <a:pt x="194688" y="50164"/>
                  </a:lnTo>
                  <a:close/>
                </a:path>
                <a:path w="281304" h="74295">
                  <a:moveTo>
                    <a:pt x="103187" y="55498"/>
                  </a:moveTo>
                  <a:lnTo>
                    <a:pt x="103251" y="56895"/>
                  </a:lnTo>
                  <a:lnTo>
                    <a:pt x="108546" y="58165"/>
                  </a:lnTo>
                  <a:lnTo>
                    <a:pt x="108686" y="62356"/>
                  </a:lnTo>
                  <a:lnTo>
                    <a:pt x="114515" y="62356"/>
                  </a:lnTo>
                  <a:lnTo>
                    <a:pt x="114515" y="57657"/>
                  </a:lnTo>
                  <a:lnTo>
                    <a:pt x="110121" y="56895"/>
                  </a:lnTo>
                  <a:lnTo>
                    <a:pt x="108889" y="56768"/>
                  </a:lnTo>
                  <a:lnTo>
                    <a:pt x="105029" y="56006"/>
                  </a:lnTo>
                  <a:lnTo>
                    <a:pt x="103187" y="55498"/>
                  </a:lnTo>
                  <a:close/>
                </a:path>
                <a:path w="281304" h="74295">
                  <a:moveTo>
                    <a:pt x="153682" y="55244"/>
                  </a:moveTo>
                  <a:lnTo>
                    <a:pt x="131762" y="55244"/>
                  </a:lnTo>
                  <a:lnTo>
                    <a:pt x="135394" y="55371"/>
                  </a:lnTo>
                  <a:lnTo>
                    <a:pt x="139750" y="60705"/>
                  </a:lnTo>
                  <a:lnTo>
                    <a:pt x="143992" y="55371"/>
                  </a:lnTo>
                  <a:lnTo>
                    <a:pt x="153346" y="55371"/>
                  </a:lnTo>
                  <a:lnTo>
                    <a:pt x="153682" y="55244"/>
                  </a:lnTo>
                  <a:close/>
                </a:path>
                <a:path w="281304" h="74295">
                  <a:moveTo>
                    <a:pt x="178103" y="52831"/>
                  </a:moveTo>
                  <a:lnTo>
                    <a:pt x="171132" y="52831"/>
                  </a:lnTo>
                  <a:lnTo>
                    <a:pt x="177711" y="59435"/>
                  </a:lnTo>
                  <a:lnTo>
                    <a:pt x="178103" y="52831"/>
                  </a:lnTo>
                  <a:close/>
                </a:path>
                <a:path w="281304" h="74295">
                  <a:moveTo>
                    <a:pt x="171132" y="52831"/>
                  </a:moveTo>
                  <a:lnTo>
                    <a:pt x="110121" y="52831"/>
                  </a:lnTo>
                  <a:lnTo>
                    <a:pt x="113944" y="53466"/>
                  </a:lnTo>
                  <a:lnTo>
                    <a:pt x="119126" y="54228"/>
                  </a:lnTo>
                  <a:lnTo>
                    <a:pt x="123342" y="54736"/>
                  </a:lnTo>
                  <a:lnTo>
                    <a:pt x="123342" y="58800"/>
                  </a:lnTo>
                  <a:lnTo>
                    <a:pt x="131762" y="58800"/>
                  </a:lnTo>
                  <a:lnTo>
                    <a:pt x="131762" y="55244"/>
                  </a:lnTo>
                  <a:lnTo>
                    <a:pt x="153682" y="55244"/>
                  </a:lnTo>
                  <a:lnTo>
                    <a:pt x="155028" y="54736"/>
                  </a:lnTo>
                  <a:lnTo>
                    <a:pt x="159804" y="54482"/>
                  </a:lnTo>
                  <a:lnTo>
                    <a:pt x="167991" y="54482"/>
                  </a:lnTo>
                  <a:lnTo>
                    <a:pt x="168059" y="53339"/>
                  </a:lnTo>
                  <a:lnTo>
                    <a:pt x="171132" y="52831"/>
                  </a:lnTo>
                  <a:close/>
                </a:path>
                <a:path w="281304" h="74295">
                  <a:moveTo>
                    <a:pt x="111836" y="50037"/>
                  </a:moveTo>
                  <a:lnTo>
                    <a:pt x="98602" y="50037"/>
                  </a:lnTo>
                  <a:lnTo>
                    <a:pt x="106108" y="52069"/>
                  </a:lnTo>
                  <a:lnTo>
                    <a:pt x="108788" y="52577"/>
                  </a:lnTo>
                  <a:lnTo>
                    <a:pt x="108889" y="56768"/>
                  </a:lnTo>
                  <a:lnTo>
                    <a:pt x="110121" y="56768"/>
                  </a:lnTo>
                  <a:lnTo>
                    <a:pt x="110121" y="52831"/>
                  </a:lnTo>
                  <a:lnTo>
                    <a:pt x="178103" y="52831"/>
                  </a:lnTo>
                  <a:lnTo>
                    <a:pt x="178125" y="52450"/>
                  </a:lnTo>
                  <a:lnTo>
                    <a:pt x="140589" y="52450"/>
                  </a:lnTo>
                  <a:lnTo>
                    <a:pt x="125719" y="51942"/>
                  </a:lnTo>
                  <a:lnTo>
                    <a:pt x="112407" y="50164"/>
                  </a:lnTo>
                  <a:lnTo>
                    <a:pt x="111836" y="50037"/>
                  </a:lnTo>
                  <a:close/>
                </a:path>
                <a:path w="281304" h="74295">
                  <a:moveTo>
                    <a:pt x="174645" y="33276"/>
                  </a:moveTo>
                  <a:lnTo>
                    <a:pt x="176530" y="34924"/>
                  </a:lnTo>
                  <a:lnTo>
                    <a:pt x="185801" y="39750"/>
                  </a:lnTo>
                  <a:lnTo>
                    <a:pt x="189585" y="40893"/>
                  </a:lnTo>
                  <a:lnTo>
                    <a:pt x="189382" y="44322"/>
                  </a:lnTo>
                  <a:lnTo>
                    <a:pt x="180206" y="47624"/>
                  </a:lnTo>
                  <a:lnTo>
                    <a:pt x="168790" y="50164"/>
                  </a:lnTo>
                  <a:lnTo>
                    <a:pt x="155472" y="51942"/>
                  </a:lnTo>
                  <a:lnTo>
                    <a:pt x="140589" y="52450"/>
                  </a:lnTo>
                  <a:lnTo>
                    <a:pt x="178125" y="52450"/>
                  </a:lnTo>
                  <a:lnTo>
                    <a:pt x="178193" y="51307"/>
                  </a:lnTo>
                  <a:lnTo>
                    <a:pt x="182473" y="50164"/>
                  </a:lnTo>
                  <a:lnTo>
                    <a:pt x="194688" y="50164"/>
                  </a:lnTo>
                  <a:lnTo>
                    <a:pt x="194754" y="49656"/>
                  </a:lnTo>
                  <a:lnTo>
                    <a:pt x="197603" y="43306"/>
                  </a:lnTo>
                  <a:lnTo>
                    <a:pt x="191287" y="43306"/>
                  </a:lnTo>
                  <a:lnTo>
                    <a:pt x="192925" y="35686"/>
                  </a:lnTo>
                  <a:lnTo>
                    <a:pt x="174645" y="33276"/>
                  </a:lnTo>
                  <a:close/>
                </a:path>
                <a:path w="281304" h="74295">
                  <a:moveTo>
                    <a:pt x="88480" y="0"/>
                  </a:moveTo>
                  <a:lnTo>
                    <a:pt x="81978" y="0"/>
                  </a:lnTo>
                  <a:lnTo>
                    <a:pt x="62857" y="6476"/>
                  </a:lnTo>
                  <a:lnTo>
                    <a:pt x="41551" y="20065"/>
                  </a:lnTo>
                  <a:lnTo>
                    <a:pt x="19963" y="32384"/>
                  </a:lnTo>
                  <a:lnTo>
                    <a:pt x="0" y="34670"/>
                  </a:lnTo>
                  <a:lnTo>
                    <a:pt x="6861" y="38734"/>
                  </a:lnTo>
                  <a:lnTo>
                    <a:pt x="13007" y="43433"/>
                  </a:lnTo>
                  <a:lnTo>
                    <a:pt x="18788" y="47370"/>
                  </a:lnTo>
                  <a:lnTo>
                    <a:pt x="24549" y="48894"/>
                  </a:lnTo>
                  <a:lnTo>
                    <a:pt x="37139" y="45084"/>
                  </a:lnTo>
                  <a:lnTo>
                    <a:pt x="33121" y="45084"/>
                  </a:lnTo>
                  <a:lnTo>
                    <a:pt x="25514" y="32384"/>
                  </a:lnTo>
                  <a:lnTo>
                    <a:pt x="31800" y="28955"/>
                  </a:lnTo>
                  <a:lnTo>
                    <a:pt x="33235" y="28574"/>
                  </a:lnTo>
                  <a:lnTo>
                    <a:pt x="35852" y="28447"/>
                  </a:lnTo>
                  <a:lnTo>
                    <a:pt x="44452" y="28447"/>
                  </a:lnTo>
                  <a:lnTo>
                    <a:pt x="41097" y="23113"/>
                  </a:lnTo>
                  <a:lnTo>
                    <a:pt x="44615" y="20827"/>
                  </a:lnTo>
                  <a:lnTo>
                    <a:pt x="51570" y="20827"/>
                  </a:lnTo>
                  <a:lnTo>
                    <a:pt x="49530" y="17525"/>
                  </a:lnTo>
                  <a:lnTo>
                    <a:pt x="57873" y="12191"/>
                  </a:lnTo>
                  <a:lnTo>
                    <a:pt x="63666" y="12191"/>
                  </a:lnTo>
                  <a:lnTo>
                    <a:pt x="62420" y="9397"/>
                  </a:lnTo>
                  <a:lnTo>
                    <a:pt x="66243" y="7365"/>
                  </a:lnTo>
                  <a:lnTo>
                    <a:pt x="71479" y="7365"/>
                  </a:lnTo>
                  <a:lnTo>
                    <a:pt x="70535" y="5206"/>
                  </a:lnTo>
                  <a:lnTo>
                    <a:pt x="74764" y="3809"/>
                  </a:lnTo>
                  <a:lnTo>
                    <a:pt x="96562" y="3809"/>
                  </a:lnTo>
                  <a:lnTo>
                    <a:pt x="96037" y="2539"/>
                  </a:lnTo>
                  <a:lnTo>
                    <a:pt x="88480" y="0"/>
                  </a:lnTo>
                  <a:close/>
                </a:path>
                <a:path w="281304" h="74295">
                  <a:moveTo>
                    <a:pt x="209629" y="18922"/>
                  </a:moveTo>
                  <a:lnTo>
                    <a:pt x="191731" y="18922"/>
                  </a:lnTo>
                  <a:lnTo>
                    <a:pt x="208232" y="23621"/>
                  </a:lnTo>
                  <a:lnTo>
                    <a:pt x="224837" y="33908"/>
                  </a:lnTo>
                  <a:lnTo>
                    <a:pt x="241123" y="44195"/>
                  </a:lnTo>
                  <a:lnTo>
                    <a:pt x="256667" y="48894"/>
                  </a:lnTo>
                  <a:lnTo>
                    <a:pt x="262422" y="47370"/>
                  </a:lnTo>
                  <a:lnTo>
                    <a:pt x="266151" y="44830"/>
                  </a:lnTo>
                  <a:lnTo>
                    <a:pt x="247802" y="44830"/>
                  </a:lnTo>
                  <a:lnTo>
                    <a:pt x="243903" y="43179"/>
                  </a:lnTo>
                  <a:lnTo>
                    <a:pt x="245895" y="40004"/>
                  </a:lnTo>
                  <a:lnTo>
                    <a:pt x="238467" y="40004"/>
                  </a:lnTo>
                  <a:lnTo>
                    <a:pt x="234759" y="37718"/>
                  </a:lnTo>
                  <a:lnTo>
                    <a:pt x="237274" y="33654"/>
                  </a:lnTo>
                  <a:lnTo>
                    <a:pt x="229997" y="33654"/>
                  </a:lnTo>
                  <a:lnTo>
                    <a:pt x="227959" y="33277"/>
                  </a:lnTo>
                  <a:lnTo>
                    <a:pt x="224015" y="30987"/>
                  </a:lnTo>
                  <a:lnTo>
                    <a:pt x="222758" y="29463"/>
                  </a:lnTo>
                  <a:lnTo>
                    <a:pt x="222365" y="28066"/>
                  </a:lnTo>
                  <a:lnTo>
                    <a:pt x="220649" y="28066"/>
                  </a:lnTo>
                  <a:lnTo>
                    <a:pt x="216027" y="25145"/>
                  </a:lnTo>
                  <a:lnTo>
                    <a:pt x="215842" y="22986"/>
                  </a:lnTo>
                  <a:lnTo>
                    <a:pt x="212217" y="22986"/>
                  </a:lnTo>
                  <a:lnTo>
                    <a:pt x="208457" y="20954"/>
                  </a:lnTo>
                  <a:lnTo>
                    <a:pt x="209629" y="18922"/>
                  </a:lnTo>
                  <a:close/>
                </a:path>
                <a:path w="281304" h="74295">
                  <a:moveTo>
                    <a:pt x="44452" y="28447"/>
                  </a:moveTo>
                  <a:lnTo>
                    <a:pt x="35852" y="28447"/>
                  </a:lnTo>
                  <a:lnTo>
                    <a:pt x="37134" y="28828"/>
                  </a:lnTo>
                  <a:lnTo>
                    <a:pt x="39497" y="30225"/>
                  </a:lnTo>
                  <a:lnTo>
                    <a:pt x="40538" y="31114"/>
                  </a:lnTo>
                  <a:lnTo>
                    <a:pt x="42887" y="35559"/>
                  </a:lnTo>
                  <a:lnTo>
                    <a:pt x="43065" y="39877"/>
                  </a:lnTo>
                  <a:lnTo>
                    <a:pt x="33121" y="45084"/>
                  </a:lnTo>
                  <a:lnTo>
                    <a:pt x="37139" y="45084"/>
                  </a:lnTo>
                  <a:lnTo>
                    <a:pt x="40077" y="44195"/>
                  </a:lnTo>
                  <a:lnTo>
                    <a:pt x="53340" y="35813"/>
                  </a:lnTo>
                  <a:lnTo>
                    <a:pt x="49085" y="35813"/>
                  </a:lnTo>
                  <a:lnTo>
                    <a:pt x="44452" y="28447"/>
                  </a:lnTo>
                  <a:close/>
                </a:path>
                <a:path w="281304" h="74295">
                  <a:moveTo>
                    <a:pt x="253428" y="35940"/>
                  </a:moveTo>
                  <a:lnTo>
                    <a:pt x="247802" y="44830"/>
                  </a:lnTo>
                  <a:lnTo>
                    <a:pt x="266151" y="44830"/>
                  </a:lnTo>
                  <a:lnTo>
                    <a:pt x="268201" y="43433"/>
                  </a:lnTo>
                  <a:lnTo>
                    <a:pt x="274347" y="38734"/>
                  </a:lnTo>
                  <a:lnTo>
                    <a:pt x="275633" y="37972"/>
                  </a:lnTo>
                  <a:lnTo>
                    <a:pt x="258025" y="37972"/>
                  </a:lnTo>
                  <a:lnTo>
                    <a:pt x="256933" y="37591"/>
                  </a:lnTo>
                  <a:lnTo>
                    <a:pt x="254927" y="36575"/>
                  </a:lnTo>
                  <a:lnTo>
                    <a:pt x="253428" y="35940"/>
                  </a:lnTo>
                  <a:close/>
                </a:path>
                <a:path w="281304" h="74295">
                  <a:moveTo>
                    <a:pt x="106549" y="33277"/>
                  </a:moveTo>
                  <a:lnTo>
                    <a:pt x="88277" y="35686"/>
                  </a:lnTo>
                  <a:lnTo>
                    <a:pt x="89890" y="43306"/>
                  </a:lnTo>
                  <a:lnTo>
                    <a:pt x="91751" y="43306"/>
                  </a:lnTo>
                  <a:lnTo>
                    <a:pt x="91617" y="40893"/>
                  </a:lnTo>
                  <a:lnTo>
                    <a:pt x="95402" y="39750"/>
                  </a:lnTo>
                  <a:lnTo>
                    <a:pt x="104673" y="34924"/>
                  </a:lnTo>
                  <a:lnTo>
                    <a:pt x="106549" y="33277"/>
                  </a:lnTo>
                  <a:close/>
                </a:path>
                <a:path w="281304" h="74295">
                  <a:moveTo>
                    <a:pt x="191100" y="19303"/>
                  </a:moveTo>
                  <a:lnTo>
                    <a:pt x="187413" y="19303"/>
                  </a:lnTo>
                  <a:lnTo>
                    <a:pt x="191033" y="23875"/>
                  </a:lnTo>
                  <a:lnTo>
                    <a:pt x="200380" y="27304"/>
                  </a:lnTo>
                  <a:lnTo>
                    <a:pt x="200380" y="36829"/>
                  </a:lnTo>
                  <a:lnTo>
                    <a:pt x="197104" y="40385"/>
                  </a:lnTo>
                  <a:lnTo>
                    <a:pt x="191287" y="43306"/>
                  </a:lnTo>
                  <a:lnTo>
                    <a:pt x="197603" y="43306"/>
                  </a:lnTo>
                  <a:lnTo>
                    <a:pt x="199085" y="40004"/>
                  </a:lnTo>
                  <a:lnTo>
                    <a:pt x="202920" y="37210"/>
                  </a:lnTo>
                  <a:lnTo>
                    <a:pt x="202920" y="26415"/>
                  </a:lnTo>
                  <a:lnTo>
                    <a:pt x="195834" y="25145"/>
                  </a:lnTo>
                  <a:lnTo>
                    <a:pt x="191100" y="19303"/>
                  </a:lnTo>
                  <a:close/>
                </a:path>
                <a:path w="281304" h="74295">
                  <a:moveTo>
                    <a:pt x="248200" y="24891"/>
                  </a:moveTo>
                  <a:lnTo>
                    <a:pt x="242697" y="24891"/>
                  </a:lnTo>
                  <a:lnTo>
                    <a:pt x="246380" y="27050"/>
                  </a:lnTo>
                  <a:lnTo>
                    <a:pt x="238467" y="40004"/>
                  </a:lnTo>
                  <a:lnTo>
                    <a:pt x="245895" y="40004"/>
                  </a:lnTo>
                  <a:lnTo>
                    <a:pt x="249720" y="33908"/>
                  </a:lnTo>
                  <a:lnTo>
                    <a:pt x="246722" y="32257"/>
                  </a:lnTo>
                  <a:lnTo>
                    <a:pt x="245821" y="31622"/>
                  </a:lnTo>
                  <a:lnTo>
                    <a:pt x="247764" y="28193"/>
                  </a:lnTo>
                  <a:lnTo>
                    <a:pt x="254046" y="28193"/>
                  </a:lnTo>
                  <a:lnTo>
                    <a:pt x="248200" y="24891"/>
                  </a:lnTo>
                  <a:close/>
                </a:path>
                <a:path w="281304" h="74295">
                  <a:moveTo>
                    <a:pt x="254046" y="28193"/>
                  </a:moveTo>
                  <a:lnTo>
                    <a:pt x="247764" y="28193"/>
                  </a:lnTo>
                  <a:lnTo>
                    <a:pt x="250952" y="30098"/>
                  </a:lnTo>
                  <a:lnTo>
                    <a:pt x="257309" y="33277"/>
                  </a:lnTo>
                  <a:lnTo>
                    <a:pt x="259981" y="34543"/>
                  </a:lnTo>
                  <a:lnTo>
                    <a:pt x="258025" y="37972"/>
                  </a:lnTo>
                  <a:lnTo>
                    <a:pt x="275633" y="37972"/>
                  </a:lnTo>
                  <a:lnTo>
                    <a:pt x="281203" y="34670"/>
                  </a:lnTo>
                  <a:lnTo>
                    <a:pt x="261241" y="32257"/>
                  </a:lnTo>
                  <a:lnTo>
                    <a:pt x="254046" y="28193"/>
                  </a:lnTo>
                  <a:close/>
                </a:path>
                <a:path w="281304" h="74295">
                  <a:moveTo>
                    <a:pt x="51570" y="20827"/>
                  </a:moveTo>
                  <a:lnTo>
                    <a:pt x="44615" y="20827"/>
                  </a:lnTo>
                  <a:lnTo>
                    <a:pt x="52578" y="33654"/>
                  </a:lnTo>
                  <a:lnTo>
                    <a:pt x="49085" y="35813"/>
                  </a:lnTo>
                  <a:lnTo>
                    <a:pt x="53340" y="35813"/>
                  </a:lnTo>
                  <a:lnTo>
                    <a:pt x="57413" y="33252"/>
                  </a:lnTo>
                  <a:lnTo>
                    <a:pt x="62092" y="30352"/>
                  </a:lnTo>
                  <a:lnTo>
                    <a:pt x="57454" y="30352"/>
                  </a:lnTo>
                  <a:lnTo>
                    <a:pt x="51570" y="20827"/>
                  </a:lnTo>
                  <a:close/>
                </a:path>
                <a:path w="281304" h="74295">
                  <a:moveTo>
                    <a:pt x="235873" y="17652"/>
                  </a:moveTo>
                  <a:lnTo>
                    <a:pt x="230035" y="17652"/>
                  </a:lnTo>
                  <a:lnTo>
                    <a:pt x="232079" y="18033"/>
                  </a:lnTo>
                  <a:lnTo>
                    <a:pt x="235991" y="20192"/>
                  </a:lnTo>
                  <a:lnTo>
                    <a:pt x="237274" y="21843"/>
                  </a:lnTo>
                  <a:lnTo>
                    <a:pt x="238023" y="24510"/>
                  </a:lnTo>
                  <a:lnTo>
                    <a:pt x="238085" y="27304"/>
                  </a:lnTo>
                  <a:lnTo>
                    <a:pt x="237731" y="28447"/>
                  </a:lnTo>
                  <a:lnTo>
                    <a:pt x="235826" y="31495"/>
                  </a:lnTo>
                  <a:lnTo>
                    <a:pt x="234162" y="32765"/>
                  </a:lnTo>
                  <a:lnTo>
                    <a:pt x="229997" y="33654"/>
                  </a:lnTo>
                  <a:lnTo>
                    <a:pt x="237274" y="33654"/>
                  </a:lnTo>
                  <a:lnTo>
                    <a:pt x="242697" y="24891"/>
                  </a:lnTo>
                  <a:lnTo>
                    <a:pt x="248200" y="24891"/>
                  </a:lnTo>
                  <a:lnTo>
                    <a:pt x="239656" y="20065"/>
                  </a:lnTo>
                  <a:lnTo>
                    <a:pt x="235873" y="17652"/>
                  </a:lnTo>
                  <a:close/>
                </a:path>
                <a:path w="281304" h="74295">
                  <a:moveTo>
                    <a:pt x="174625" y="23084"/>
                  </a:moveTo>
                  <a:lnTo>
                    <a:pt x="173189" y="24129"/>
                  </a:lnTo>
                  <a:lnTo>
                    <a:pt x="173189" y="32003"/>
                  </a:lnTo>
                  <a:lnTo>
                    <a:pt x="174625" y="33259"/>
                  </a:lnTo>
                  <a:lnTo>
                    <a:pt x="174625" y="23084"/>
                  </a:lnTo>
                  <a:close/>
                </a:path>
                <a:path w="281304" h="74295">
                  <a:moveTo>
                    <a:pt x="106578" y="23090"/>
                  </a:moveTo>
                  <a:lnTo>
                    <a:pt x="106578" y="33252"/>
                  </a:lnTo>
                  <a:lnTo>
                    <a:pt x="108000" y="32003"/>
                  </a:lnTo>
                  <a:lnTo>
                    <a:pt x="108000" y="24129"/>
                  </a:lnTo>
                  <a:lnTo>
                    <a:pt x="106578" y="23090"/>
                  </a:lnTo>
                  <a:close/>
                </a:path>
                <a:path w="281304" h="74295">
                  <a:moveTo>
                    <a:pt x="68541" y="21335"/>
                  </a:moveTo>
                  <a:lnTo>
                    <a:pt x="63842" y="21335"/>
                  </a:lnTo>
                  <a:lnTo>
                    <a:pt x="65989" y="24764"/>
                  </a:lnTo>
                  <a:lnTo>
                    <a:pt x="57454" y="30352"/>
                  </a:lnTo>
                  <a:lnTo>
                    <a:pt x="62092" y="30352"/>
                  </a:lnTo>
                  <a:lnTo>
                    <a:pt x="72953" y="23621"/>
                  </a:lnTo>
                  <a:lnTo>
                    <a:pt x="76965" y="22478"/>
                  </a:lnTo>
                  <a:lnTo>
                    <a:pt x="70180" y="22478"/>
                  </a:lnTo>
                  <a:lnTo>
                    <a:pt x="68541" y="21335"/>
                  </a:lnTo>
                  <a:close/>
                </a:path>
                <a:path w="281304" h="74295">
                  <a:moveTo>
                    <a:pt x="220541" y="7873"/>
                  </a:moveTo>
                  <a:lnTo>
                    <a:pt x="216001" y="7873"/>
                  </a:lnTo>
                  <a:lnTo>
                    <a:pt x="219964" y="10032"/>
                  </a:lnTo>
                  <a:lnTo>
                    <a:pt x="221094" y="10794"/>
                  </a:lnTo>
                  <a:lnTo>
                    <a:pt x="221805" y="11175"/>
                  </a:lnTo>
                  <a:lnTo>
                    <a:pt x="222758" y="11937"/>
                  </a:lnTo>
                  <a:lnTo>
                    <a:pt x="224129" y="14350"/>
                  </a:lnTo>
                  <a:lnTo>
                    <a:pt x="224091" y="15874"/>
                  </a:lnTo>
                  <a:lnTo>
                    <a:pt x="222656" y="18287"/>
                  </a:lnTo>
                  <a:lnTo>
                    <a:pt x="221856" y="18922"/>
                  </a:lnTo>
                  <a:lnTo>
                    <a:pt x="220548" y="19303"/>
                  </a:lnTo>
                  <a:lnTo>
                    <a:pt x="219748" y="19303"/>
                  </a:lnTo>
                  <a:lnTo>
                    <a:pt x="219859" y="19811"/>
                  </a:lnTo>
                  <a:lnTo>
                    <a:pt x="219964" y="20573"/>
                  </a:lnTo>
                  <a:lnTo>
                    <a:pt x="220197" y="24510"/>
                  </a:lnTo>
                  <a:lnTo>
                    <a:pt x="220649" y="28066"/>
                  </a:lnTo>
                  <a:lnTo>
                    <a:pt x="222365" y="28066"/>
                  </a:lnTo>
                  <a:lnTo>
                    <a:pt x="221653" y="25526"/>
                  </a:lnTo>
                  <a:lnTo>
                    <a:pt x="221932" y="23621"/>
                  </a:lnTo>
                  <a:lnTo>
                    <a:pt x="224256" y="19811"/>
                  </a:lnTo>
                  <a:lnTo>
                    <a:pt x="225882" y="18668"/>
                  </a:lnTo>
                  <a:lnTo>
                    <a:pt x="230035" y="17652"/>
                  </a:lnTo>
                  <a:lnTo>
                    <a:pt x="235873" y="17652"/>
                  </a:lnTo>
                  <a:lnTo>
                    <a:pt x="220541" y="7873"/>
                  </a:lnTo>
                  <a:close/>
                </a:path>
                <a:path w="281304" h="74295">
                  <a:moveTo>
                    <a:pt x="65762" y="16890"/>
                  </a:moveTo>
                  <a:lnTo>
                    <a:pt x="60553" y="16890"/>
                  </a:lnTo>
                  <a:lnTo>
                    <a:pt x="62674" y="20192"/>
                  </a:lnTo>
                  <a:lnTo>
                    <a:pt x="58064" y="23367"/>
                  </a:lnTo>
                  <a:lnTo>
                    <a:pt x="58902" y="24637"/>
                  </a:lnTo>
                  <a:lnTo>
                    <a:pt x="63842" y="21335"/>
                  </a:lnTo>
                  <a:lnTo>
                    <a:pt x="68541" y="21335"/>
                  </a:lnTo>
                  <a:lnTo>
                    <a:pt x="67449" y="20573"/>
                  </a:lnTo>
                  <a:lnTo>
                    <a:pt x="65762" y="16890"/>
                  </a:lnTo>
                  <a:close/>
                </a:path>
                <a:path w="281304" h="74295">
                  <a:moveTo>
                    <a:pt x="105951" y="22631"/>
                  </a:moveTo>
                  <a:lnTo>
                    <a:pt x="106578" y="23090"/>
                  </a:lnTo>
                  <a:lnTo>
                    <a:pt x="106578" y="22859"/>
                  </a:lnTo>
                  <a:lnTo>
                    <a:pt x="105951" y="22631"/>
                  </a:lnTo>
                  <a:close/>
                </a:path>
                <a:path w="281304" h="74295">
                  <a:moveTo>
                    <a:pt x="175546" y="22412"/>
                  </a:moveTo>
                  <a:lnTo>
                    <a:pt x="174625" y="22732"/>
                  </a:lnTo>
                  <a:lnTo>
                    <a:pt x="174625" y="23084"/>
                  </a:lnTo>
                  <a:lnTo>
                    <a:pt x="175546" y="22412"/>
                  </a:lnTo>
                  <a:close/>
                </a:path>
                <a:path w="281304" h="74295">
                  <a:moveTo>
                    <a:pt x="214972" y="18287"/>
                  </a:moveTo>
                  <a:lnTo>
                    <a:pt x="212217" y="22986"/>
                  </a:lnTo>
                  <a:lnTo>
                    <a:pt x="215842" y="22986"/>
                  </a:lnTo>
                  <a:lnTo>
                    <a:pt x="215491" y="18795"/>
                  </a:lnTo>
                  <a:lnTo>
                    <a:pt x="215455" y="18541"/>
                  </a:lnTo>
                  <a:lnTo>
                    <a:pt x="214972" y="18287"/>
                  </a:lnTo>
                  <a:close/>
                </a:path>
                <a:path w="281304" h="74295">
                  <a:moveTo>
                    <a:pt x="102974" y="19303"/>
                  </a:moveTo>
                  <a:lnTo>
                    <a:pt x="93764" y="19303"/>
                  </a:lnTo>
                  <a:lnTo>
                    <a:pt x="99250" y="20192"/>
                  </a:lnTo>
                  <a:lnTo>
                    <a:pt x="105951" y="22631"/>
                  </a:lnTo>
                  <a:lnTo>
                    <a:pt x="103657" y="20954"/>
                  </a:lnTo>
                  <a:lnTo>
                    <a:pt x="102974" y="19303"/>
                  </a:lnTo>
                  <a:close/>
                </a:path>
                <a:path w="281304" h="74295">
                  <a:moveTo>
                    <a:pt x="96562" y="3809"/>
                  </a:moveTo>
                  <a:lnTo>
                    <a:pt x="74764" y="3809"/>
                  </a:lnTo>
                  <a:lnTo>
                    <a:pt x="79588" y="15239"/>
                  </a:lnTo>
                  <a:lnTo>
                    <a:pt x="79568" y="16128"/>
                  </a:lnTo>
                  <a:lnTo>
                    <a:pt x="79336" y="18541"/>
                  </a:lnTo>
                  <a:lnTo>
                    <a:pt x="70180" y="22478"/>
                  </a:lnTo>
                  <a:lnTo>
                    <a:pt x="76965" y="22478"/>
                  </a:lnTo>
                  <a:lnTo>
                    <a:pt x="89446" y="18922"/>
                  </a:lnTo>
                  <a:lnTo>
                    <a:pt x="102816" y="18922"/>
                  </a:lnTo>
                  <a:lnTo>
                    <a:pt x="96562" y="3809"/>
                  </a:lnTo>
                  <a:close/>
                </a:path>
                <a:path w="281304" h="74295">
                  <a:moveTo>
                    <a:pt x="199224" y="0"/>
                  </a:moveTo>
                  <a:lnTo>
                    <a:pt x="192722" y="0"/>
                  </a:lnTo>
                  <a:lnTo>
                    <a:pt x="185166" y="2539"/>
                  </a:lnTo>
                  <a:lnTo>
                    <a:pt x="177546" y="20954"/>
                  </a:lnTo>
                  <a:lnTo>
                    <a:pt x="175546" y="22412"/>
                  </a:lnTo>
                  <a:lnTo>
                    <a:pt x="181927" y="20192"/>
                  </a:lnTo>
                  <a:lnTo>
                    <a:pt x="187413" y="19303"/>
                  </a:lnTo>
                  <a:lnTo>
                    <a:pt x="191100" y="19303"/>
                  </a:lnTo>
                  <a:lnTo>
                    <a:pt x="190792" y="18922"/>
                  </a:lnTo>
                  <a:lnTo>
                    <a:pt x="209629" y="18922"/>
                  </a:lnTo>
                  <a:lnTo>
                    <a:pt x="209849" y="18541"/>
                  </a:lnTo>
                  <a:lnTo>
                    <a:pt x="203847" y="18541"/>
                  </a:lnTo>
                  <a:lnTo>
                    <a:pt x="199605" y="17525"/>
                  </a:lnTo>
                  <a:lnTo>
                    <a:pt x="194513" y="16382"/>
                  </a:lnTo>
                  <a:lnTo>
                    <a:pt x="199605" y="1904"/>
                  </a:lnTo>
                  <a:lnTo>
                    <a:pt x="204850" y="1904"/>
                  </a:lnTo>
                  <a:lnTo>
                    <a:pt x="199224" y="0"/>
                  </a:lnTo>
                  <a:close/>
                </a:path>
                <a:path w="281304" h="74295">
                  <a:moveTo>
                    <a:pt x="63666" y="12191"/>
                  </a:moveTo>
                  <a:lnTo>
                    <a:pt x="57873" y="12191"/>
                  </a:lnTo>
                  <a:lnTo>
                    <a:pt x="59982" y="15620"/>
                  </a:lnTo>
                  <a:lnTo>
                    <a:pt x="55410" y="18668"/>
                  </a:lnTo>
                  <a:lnTo>
                    <a:pt x="55300" y="18922"/>
                  </a:lnTo>
                  <a:lnTo>
                    <a:pt x="55943" y="19938"/>
                  </a:lnTo>
                  <a:lnTo>
                    <a:pt x="60553" y="16890"/>
                  </a:lnTo>
                  <a:lnTo>
                    <a:pt x="65762" y="16890"/>
                  </a:lnTo>
                  <a:lnTo>
                    <a:pt x="63666" y="12191"/>
                  </a:lnTo>
                  <a:close/>
                </a:path>
                <a:path w="281304" h="74295">
                  <a:moveTo>
                    <a:pt x="204850" y="1904"/>
                  </a:moveTo>
                  <a:lnTo>
                    <a:pt x="199605" y="1904"/>
                  </a:lnTo>
                  <a:lnTo>
                    <a:pt x="205409" y="3301"/>
                  </a:lnTo>
                  <a:lnTo>
                    <a:pt x="209054" y="4317"/>
                  </a:lnTo>
                  <a:lnTo>
                    <a:pt x="212432" y="7619"/>
                  </a:lnTo>
                  <a:lnTo>
                    <a:pt x="208140" y="18287"/>
                  </a:lnTo>
                  <a:lnTo>
                    <a:pt x="203847" y="18541"/>
                  </a:lnTo>
                  <a:lnTo>
                    <a:pt x="209849" y="18541"/>
                  </a:lnTo>
                  <a:lnTo>
                    <a:pt x="216001" y="7873"/>
                  </a:lnTo>
                  <a:lnTo>
                    <a:pt x="220541" y="7873"/>
                  </a:lnTo>
                  <a:lnTo>
                    <a:pt x="218350" y="6476"/>
                  </a:lnTo>
                  <a:lnTo>
                    <a:pt x="204850" y="1904"/>
                  </a:lnTo>
                  <a:close/>
                </a:path>
                <a:path w="281304" h="74295">
                  <a:moveTo>
                    <a:pt x="71479" y="7365"/>
                  </a:moveTo>
                  <a:lnTo>
                    <a:pt x="66243" y="7365"/>
                  </a:lnTo>
                  <a:lnTo>
                    <a:pt x="70650" y="17271"/>
                  </a:lnTo>
                  <a:lnTo>
                    <a:pt x="71488" y="17779"/>
                  </a:lnTo>
                  <a:lnTo>
                    <a:pt x="74980" y="16128"/>
                  </a:lnTo>
                  <a:lnTo>
                    <a:pt x="74968" y="15239"/>
                  </a:lnTo>
                  <a:lnTo>
                    <a:pt x="74256" y="13715"/>
                  </a:lnTo>
                  <a:lnTo>
                    <a:pt x="71479" y="73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6850" y="10420922"/>
            <a:ext cx="1310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5" dirty="0">
                <a:latin typeface="Arial Black"/>
                <a:cs typeface="Arial Black"/>
              </a:rPr>
              <a:t>Our </a:t>
            </a:r>
            <a:r>
              <a:rPr sz="800" spc="-90" dirty="0">
                <a:latin typeface="Arial Black"/>
                <a:cs typeface="Arial Black"/>
              </a:rPr>
              <a:t>reference: </a:t>
            </a:r>
            <a:r>
              <a:rPr sz="800" spc="-114" dirty="0">
                <a:latin typeface="Arial Black"/>
                <a:cs typeface="Arial Black"/>
              </a:rPr>
              <a:t>PIP2ER</a:t>
            </a:r>
            <a:r>
              <a:rPr sz="800" spc="-100" dirty="0">
                <a:latin typeface="Arial Black"/>
                <a:cs typeface="Arial Black"/>
              </a:rPr>
              <a:t> </a:t>
            </a:r>
            <a:r>
              <a:rPr sz="800" spc="-55" dirty="0">
                <a:latin typeface="Arial Black"/>
                <a:cs typeface="Arial Black"/>
              </a:rPr>
              <a:t>07/20</a:t>
            </a:r>
            <a:endParaRPr sz="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828776"/>
            <a:ext cx="30162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5" dirty="0">
                <a:latin typeface="Trebuchet MS"/>
                <a:cs typeface="Trebuchet MS"/>
              </a:rPr>
              <a:t>During </a:t>
            </a:r>
            <a:r>
              <a:rPr sz="2000" b="1" spc="-10" dirty="0">
                <a:latin typeface="Trebuchet MS"/>
                <a:cs typeface="Trebuchet MS"/>
              </a:rPr>
              <a:t>the </a:t>
            </a:r>
            <a:r>
              <a:rPr sz="2000" b="1" spc="-15" dirty="0">
                <a:latin typeface="Trebuchet MS"/>
                <a:cs typeface="Trebuchet MS"/>
              </a:rPr>
              <a:t>telephone</a:t>
            </a:r>
            <a:r>
              <a:rPr sz="2000" b="1" spc="-350" dirty="0">
                <a:latin typeface="Trebuchet MS"/>
                <a:cs typeface="Trebuchet MS"/>
              </a:rPr>
              <a:t> </a:t>
            </a:r>
            <a:r>
              <a:rPr sz="2000" b="1" spc="15" dirty="0">
                <a:latin typeface="Trebuchet MS"/>
                <a:cs typeface="Trebuchet MS"/>
              </a:rPr>
              <a:t>call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418145"/>
            <a:ext cx="2934335" cy="2001520"/>
            <a:chOff x="457200" y="1418145"/>
            <a:chExt cx="2934335" cy="2001520"/>
          </a:xfrm>
        </p:grpSpPr>
        <p:sp>
          <p:nvSpPr>
            <p:cNvPr id="4" name="object 4"/>
            <p:cNvSpPr/>
            <p:nvPr/>
          </p:nvSpPr>
          <p:spPr>
            <a:xfrm>
              <a:off x="1149918" y="1892959"/>
              <a:ext cx="1466667" cy="1085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50" y="1437195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91204" y="1437195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318135" marR="385445">
              <a:lnSpc>
                <a:spcPct val="107200"/>
              </a:lnSpc>
              <a:spcBef>
                <a:spcPts val="5"/>
              </a:spcBef>
            </a:pPr>
            <a:r>
              <a:rPr sz="1400" spc="-195" dirty="0">
                <a:latin typeface="Arial Black"/>
                <a:cs typeface="Arial Black"/>
              </a:rPr>
              <a:t>The </a:t>
            </a:r>
            <a:r>
              <a:rPr sz="1400" spc="-140" dirty="0">
                <a:latin typeface="Arial Black"/>
                <a:cs typeface="Arial Black"/>
              </a:rPr>
              <a:t>telephone </a:t>
            </a:r>
            <a:r>
              <a:rPr sz="1400" spc="-155" dirty="0">
                <a:latin typeface="Arial Black"/>
                <a:cs typeface="Arial Black"/>
              </a:rPr>
              <a:t>call </a:t>
            </a:r>
            <a:r>
              <a:rPr sz="1400" spc="-175" dirty="0">
                <a:latin typeface="Arial Black"/>
                <a:cs typeface="Arial Black"/>
              </a:rPr>
              <a:t>is </a:t>
            </a:r>
            <a:r>
              <a:rPr sz="1400" spc="-145" dirty="0">
                <a:latin typeface="Arial Black"/>
                <a:cs typeface="Arial Black"/>
              </a:rPr>
              <a:t>free </a:t>
            </a:r>
            <a:r>
              <a:rPr sz="1400" spc="-125" dirty="0">
                <a:latin typeface="Arial Black"/>
                <a:cs typeface="Arial Black"/>
              </a:rPr>
              <a:t>from </a:t>
            </a:r>
            <a:r>
              <a:rPr sz="1400" spc="-140" dirty="0">
                <a:latin typeface="Arial Black"/>
                <a:cs typeface="Arial Black"/>
              </a:rPr>
              <a:t>your  </a:t>
            </a:r>
            <a:r>
              <a:rPr sz="1400" spc="-130" dirty="0">
                <a:latin typeface="Arial Black"/>
                <a:cs typeface="Arial Black"/>
              </a:rPr>
              <a:t>landline or </a:t>
            </a:r>
            <a:r>
              <a:rPr sz="1400" spc="-140" dirty="0">
                <a:latin typeface="Arial Black"/>
                <a:cs typeface="Arial Black"/>
              </a:rPr>
              <a:t>mobile phone </a:t>
            </a:r>
            <a:r>
              <a:rPr sz="1400" spc="-130" dirty="0">
                <a:latin typeface="Arial Black"/>
                <a:cs typeface="Arial Black"/>
              </a:rPr>
              <a:t>and </a:t>
            </a:r>
            <a:r>
              <a:rPr sz="1400" spc="-145" dirty="0">
                <a:latin typeface="Arial Black"/>
                <a:cs typeface="Arial Black"/>
              </a:rPr>
              <a:t>will last  </a:t>
            </a:r>
            <a:r>
              <a:rPr sz="1400" spc="-135" dirty="0">
                <a:latin typeface="Arial Black"/>
                <a:cs typeface="Arial Black"/>
              </a:rPr>
              <a:t>about </a:t>
            </a:r>
            <a:r>
              <a:rPr sz="1400" spc="-140" dirty="0">
                <a:latin typeface="Arial Black"/>
                <a:cs typeface="Arial Black"/>
              </a:rPr>
              <a:t>15</a:t>
            </a:r>
            <a:r>
              <a:rPr sz="1400" spc="-110" dirty="0">
                <a:latin typeface="Arial Black"/>
                <a:cs typeface="Arial Black"/>
              </a:rPr>
              <a:t> </a:t>
            </a:r>
            <a:r>
              <a:rPr sz="1400" spc="-145" dirty="0">
                <a:latin typeface="Arial Black"/>
                <a:cs typeface="Arial Black"/>
              </a:rPr>
              <a:t>minutes.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4123156"/>
            <a:ext cx="2934335" cy="2001520"/>
            <a:chOff x="457200" y="4123156"/>
            <a:chExt cx="2934335" cy="2001520"/>
          </a:xfrm>
        </p:grpSpPr>
        <p:sp>
          <p:nvSpPr>
            <p:cNvPr id="8" name="object 8"/>
            <p:cNvSpPr/>
            <p:nvPr/>
          </p:nvSpPr>
          <p:spPr>
            <a:xfrm>
              <a:off x="554779" y="4180071"/>
              <a:ext cx="2817375" cy="19184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50" y="4142206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91204" y="4142206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317500" marR="562610">
              <a:lnSpc>
                <a:spcPct val="107200"/>
              </a:lnSpc>
            </a:pPr>
            <a:r>
              <a:rPr sz="1400" spc="-135" dirty="0">
                <a:latin typeface="Arial Black"/>
                <a:cs typeface="Arial Black"/>
              </a:rPr>
              <a:t>During the </a:t>
            </a:r>
            <a:r>
              <a:rPr sz="1400" spc="-155" dirty="0">
                <a:latin typeface="Arial Black"/>
                <a:cs typeface="Arial Black"/>
              </a:rPr>
              <a:t>call </a:t>
            </a:r>
            <a:r>
              <a:rPr sz="1400" spc="-215" dirty="0">
                <a:latin typeface="Arial Black"/>
                <a:cs typeface="Arial Black"/>
              </a:rPr>
              <a:t>we </a:t>
            </a:r>
            <a:r>
              <a:rPr sz="1400" spc="-145" dirty="0">
                <a:latin typeface="Arial Black"/>
                <a:cs typeface="Arial Black"/>
              </a:rPr>
              <a:t>will </a:t>
            </a:r>
            <a:r>
              <a:rPr sz="1400" spc="-200" dirty="0">
                <a:latin typeface="Arial Black"/>
                <a:cs typeface="Arial Black"/>
              </a:rPr>
              <a:t>ask </a:t>
            </a:r>
            <a:r>
              <a:rPr sz="1400" spc="-120" dirty="0">
                <a:latin typeface="Arial Black"/>
                <a:cs typeface="Arial Black"/>
              </a:rPr>
              <a:t>for </a:t>
            </a:r>
            <a:r>
              <a:rPr sz="1400" spc="-165" dirty="0">
                <a:latin typeface="Arial Black"/>
                <a:cs typeface="Arial Black"/>
              </a:rPr>
              <a:t>some  </a:t>
            </a:r>
            <a:r>
              <a:rPr sz="1400" spc="-145" dirty="0">
                <a:latin typeface="Arial Black"/>
                <a:cs typeface="Arial Black"/>
              </a:rPr>
              <a:t>personal details, </a:t>
            </a:r>
            <a:r>
              <a:rPr sz="1400" spc="-180" dirty="0">
                <a:latin typeface="Arial Black"/>
                <a:cs typeface="Arial Black"/>
              </a:rPr>
              <a:t>such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165" dirty="0">
                <a:latin typeface="Arial Black"/>
                <a:cs typeface="Arial Black"/>
              </a:rPr>
              <a:t>as:</a:t>
            </a:r>
            <a:endParaRPr sz="1400">
              <a:latin typeface="Arial Black"/>
              <a:cs typeface="Arial Black"/>
            </a:endParaRPr>
          </a:p>
          <a:p>
            <a:pPr marL="546100" indent="-216535">
              <a:lnSpc>
                <a:spcPct val="100000"/>
              </a:lnSpc>
              <a:spcBef>
                <a:spcPts val="969"/>
              </a:spcBef>
              <a:buChar char="•"/>
              <a:tabLst>
                <a:tab pos="545465" algn="l"/>
                <a:tab pos="546100" algn="l"/>
              </a:tabLst>
            </a:pPr>
            <a:r>
              <a:rPr sz="1400" spc="-200" dirty="0">
                <a:latin typeface="Arial Black"/>
                <a:cs typeface="Arial Black"/>
              </a:rPr>
              <a:t>Your </a:t>
            </a:r>
            <a:r>
              <a:rPr sz="1400" spc="-140" dirty="0">
                <a:latin typeface="Arial Black"/>
                <a:cs typeface="Arial Black"/>
              </a:rPr>
              <a:t>National </a:t>
            </a:r>
            <a:r>
              <a:rPr sz="1400" spc="-145" dirty="0">
                <a:latin typeface="Arial Black"/>
                <a:cs typeface="Arial Black"/>
              </a:rPr>
              <a:t>Insurance</a:t>
            </a:r>
            <a:r>
              <a:rPr sz="1400" spc="-30" dirty="0">
                <a:latin typeface="Arial Black"/>
                <a:cs typeface="Arial Black"/>
              </a:rPr>
              <a:t> </a:t>
            </a:r>
            <a:r>
              <a:rPr sz="1400" spc="-135" dirty="0">
                <a:latin typeface="Arial Black"/>
                <a:cs typeface="Arial Black"/>
              </a:rPr>
              <a:t>number</a:t>
            </a:r>
            <a:endParaRPr sz="1400">
              <a:latin typeface="Arial Black"/>
              <a:cs typeface="Arial Black"/>
            </a:endParaRPr>
          </a:p>
          <a:p>
            <a:pPr marL="546100" indent="-216535">
              <a:lnSpc>
                <a:spcPct val="100000"/>
              </a:lnSpc>
              <a:spcBef>
                <a:spcPts val="690"/>
              </a:spcBef>
              <a:buChar char="•"/>
              <a:tabLst>
                <a:tab pos="545465" algn="l"/>
                <a:tab pos="546100" algn="l"/>
              </a:tabLst>
            </a:pPr>
            <a:r>
              <a:rPr sz="1400" spc="-200" dirty="0">
                <a:latin typeface="Arial Black"/>
                <a:cs typeface="Arial Black"/>
              </a:rPr>
              <a:t>Your </a:t>
            </a:r>
            <a:r>
              <a:rPr sz="1400" spc="-130" dirty="0">
                <a:latin typeface="Arial Black"/>
                <a:cs typeface="Arial Black"/>
              </a:rPr>
              <a:t>health or </a:t>
            </a:r>
            <a:r>
              <a:rPr sz="1400" spc="-180" dirty="0">
                <a:latin typeface="Arial Black"/>
                <a:cs typeface="Arial Black"/>
              </a:rPr>
              <a:t>care worker</a:t>
            </a:r>
            <a:r>
              <a:rPr sz="1400" spc="30" dirty="0">
                <a:latin typeface="Arial Black"/>
                <a:cs typeface="Arial Black"/>
              </a:rPr>
              <a:t> </a:t>
            </a:r>
            <a:r>
              <a:rPr sz="1400" spc="-145" dirty="0">
                <a:latin typeface="Arial Black"/>
                <a:cs typeface="Arial Black"/>
              </a:rPr>
              <a:t>details</a:t>
            </a:r>
            <a:endParaRPr sz="1400">
              <a:latin typeface="Arial Black"/>
              <a:cs typeface="Arial Black"/>
            </a:endParaRPr>
          </a:p>
          <a:p>
            <a:pPr marL="546100" indent="-216535">
              <a:lnSpc>
                <a:spcPct val="100000"/>
              </a:lnSpc>
              <a:spcBef>
                <a:spcPts val="685"/>
              </a:spcBef>
              <a:buChar char="•"/>
              <a:tabLst>
                <a:tab pos="545465" algn="l"/>
                <a:tab pos="546100" algn="l"/>
              </a:tabLst>
            </a:pPr>
            <a:r>
              <a:rPr sz="1400" spc="-200" dirty="0">
                <a:latin typeface="Arial Black"/>
                <a:cs typeface="Arial Black"/>
              </a:rPr>
              <a:t>Your </a:t>
            </a:r>
            <a:r>
              <a:rPr sz="1400" spc="-165" dirty="0">
                <a:latin typeface="Arial Black"/>
                <a:cs typeface="Arial Black"/>
              </a:rPr>
              <a:t>bank</a:t>
            </a:r>
            <a:r>
              <a:rPr sz="1400" spc="-45" dirty="0">
                <a:latin typeface="Arial Black"/>
                <a:cs typeface="Arial Black"/>
              </a:rPr>
              <a:t> </a:t>
            </a:r>
            <a:r>
              <a:rPr sz="1400" spc="-145" dirty="0">
                <a:latin typeface="Arial Black"/>
                <a:cs typeface="Arial Black"/>
              </a:rPr>
              <a:t>details.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200" y="6828053"/>
            <a:ext cx="2934335" cy="2001520"/>
            <a:chOff x="457200" y="6828053"/>
            <a:chExt cx="2934335" cy="2001520"/>
          </a:xfrm>
        </p:grpSpPr>
        <p:sp>
          <p:nvSpPr>
            <p:cNvPr id="12" name="object 12"/>
            <p:cNvSpPr/>
            <p:nvPr/>
          </p:nvSpPr>
          <p:spPr>
            <a:xfrm>
              <a:off x="476250" y="6967010"/>
              <a:ext cx="2864277" cy="18429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50" y="6847103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91204" y="6847103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imes New Roman"/>
              <a:cs typeface="Times New Roman"/>
            </a:endParaRPr>
          </a:p>
          <a:p>
            <a:pPr marL="317500" marR="545465">
              <a:lnSpc>
                <a:spcPct val="107200"/>
              </a:lnSpc>
            </a:pPr>
            <a:r>
              <a:rPr sz="1400" spc="-155" dirty="0">
                <a:latin typeface="Arial Black"/>
                <a:cs typeface="Arial Black"/>
              </a:rPr>
              <a:t>We </a:t>
            </a:r>
            <a:r>
              <a:rPr sz="1400" spc="-145" dirty="0">
                <a:latin typeface="Arial Black"/>
                <a:cs typeface="Arial Black"/>
              </a:rPr>
              <a:t>may </a:t>
            </a:r>
            <a:r>
              <a:rPr sz="1400" spc="-200" dirty="0">
                <a:latin typeface="Arial Black"/>
                <a:cs typeface="Arial Black"/>
              </a:rPr>
              <a:t>ask </a:t>
            </a:r>
            <a:r>
              <a:rPr sz="1400" spc="-155" dirty="0">
                <a:latin typeface="Arial Black"/>
                <a:cs typeface="Arial Black"/>
              </a:rPr>
              <a:t>questions </a:t>
            </a:r>
            <a:r>
              <a:rPr sz="1400" spc="-135" dirty="0">
                <a:latin typeface="Arial Black"/>
                <a:cs typeface="Arial Black"/>
              </a:rPr>
              <a:t>about </a:t>
            </a:r>
            <a:r>
              <a:rPr sz="1400" spc="-140" dirty="0">
                <a:latin typeface="Arial Black"/>
                <a:cs typeface="Arial Black"/>
              </a:rPr>
              <a:t>your  </a:t>
            </a:r>
            <a:r>
              <a:rPr sz="1400" spc="-130" dirty="0">
                <a:latin typeface="Arial Black"/>
                <a:cs typeface="Arial Black"/>
              </a:rPr>
              <a:t>health </a:t>
            </a:r>
            <a:r>
              <a:rPr sz="1400" spc="-140" dirty="0">
                <a:latin typeface="Arial Black"/>
                <a:cs typeface="Arial Black"/>
              </a:rPr>
              <a:t>condition </a:t>
            </a:r>
            <a:r>
              <a:rPr sz="1400" spc="-130" dirty="0">
                <a:latin typeface="Arial Black"/>
                <a:cs typeface="Arial Black"/>
              </a:rPr>
              <a:t>or </a:t>
            </a:r>
            <a:r>
              <a:rPr sz="1400" spc="-140" dirty="0">
                <a:latin typeface="Arial Black"/>
                <a:cs typeface="Arial Black"/>
              </a:rPr>
              <a:t>disability </a:t>
            </a:r>
            <a:r>
              <a:rPr sz="1400" spc="-125" dirty="0">
                <a:latin typeface="Arial Black"/>
                <a:cs typeface="Arial Black"/>
              </a:rPr>
              <a:t>during  </a:t>
            </a:r>
            <a:r>
              <a:rPr sz="1400" spc="-135" dirty="0">
                <a:latin typeface="Arial Black"/>
                <a:cs typeface="Arial Black"/>
              </a:rPr>
              <a:t>the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150" dirty="0">
                <a:latin typeface="Arial Black"/>
                <a:cs typeface="Arial Black"/>
              </a:rPr>
              <a:t>call.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10</a:t>
            </a:fld>
            <a:endParaRPr spc="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904964"/>
            <a:ext cx="2934335" cy="2001520"/>
            <a:chOff x="457200" y="904964"/>
            <a:chExt cx="2934335" cy="2001520"/>
          </a:xfrm>
        </p:grpSpPr>
        <p:sp>
          <p:nvSpPr>
            <p:cNvPr id="3" name="object 3"/>
            <p:cNvSpPr/>
            <p:nvPr/>
          </p:nvSpPr>
          <p:spPr>
            <a:xfrm>
              <a:off x="476250" y="1134018"/>
              <a:ext cx="2595837" cy="1744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250" y="924014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1204" y="924014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317500" marR="699135">
              <a:lnSpc>
                <a:spcPct val="107200"/>
              </a:lnSpc>
              <a:spcBef>
                <a:spcPts val="5"/>
              </a:spcBef>
            </a:pPr>
            <a:r>
              <a:rPr sz="1400" spc="-200" dirty="0">
                <a:latin typeface="Arial Black"/>
                <a:cs typeface="Arial Black"/>
              </a:rPr>
              <a:t>Tell </a:t>
            </a:r>
            <a:r>
              <a:rPr sz="1400" spc="-170" dirty="0">
                <a:latin typeface="Arial Black"/>
                <a:cs typeface="Arial Black"/>
              </a:rPr>
              <a:t>us </a:t>
            </a:r>
            <a:r>
              <a:rPr sz="1400" spc="-125" dirty="0">
                <a:latin typeface="Arial Black"/>
                <a:cs typeface="Arial Black"/>
              </a:rPr>
              <a:t>during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55" dirty="0">
                <a:latin typeface="Arial Black"/>
                <a:cs typeface="Arial Black"/>
              </a:rPr>
              <a:t>call </a:t>
            </a:r>
            <a:r>
              <a:rPr sz="1400" spc="-105" dirty="0">
                <a:latin typeface="Arial Black"/>
                <a:cs typeface="Arial Black"/>
              </a:rPr>
              <a:t>if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50" dirty="0">
                <a:latin typeface="Arial Black"/>
                <a:cs typeface="Arial Black"/>
              </a:rPr>
              <a:t>need  </a:t>
            </a:r>
            <a:r>
              <a:rPr sz="1400" spc="-140" dirty="0">
                <a:latin typeface="Arial Black"/>
                <a:cs typeface="Arial Black"/>
              </a:rPr>
              <a:t>a </a:t>
            </a:r>
            <a:r>
              <a:rPr sz="1400" spc="-120" dirty="0">
                <a:latin typeface="Arial Black"/>
                <a:cs typeface="Arial Black"/>
              </a:rPr>
              <a:t>form </a:t>
            </a:r>
            <a:r>
              <a:rPr sz="1400" spc="-125" dirty="0">
                <a:latin typeface="Arial Black"/>
                <a:cs typeface="Arial Black"/>
              </a:rPr>
              <a:t>in </a:t>
            </a:r>
            <a:r>
              <a:rPr sz="1400" spc="-140" dirty="0">
                <a:latin typeface="Arial Black"/>
                <a:cs typeface="Arial Black"/>
              </a:rPr>
              <a:t>a </a:t>
            </a:r>
            <a:r>
              <a:rPr sz="1400" spc="-120" dirty="0">
                <a:latin typeface="Arial Black"/>
                <a:cs typeface="Arial Black"/>
              </a:rPr>
              <a:t>format </a:t>
            </a:r>
            <a:r>
              <a:rPr sz="1400" spc="-180" dirty="0">
                <a:latin typeface="Arial Black"/>
                <a:cs typeface="Arial Black"/>
              </a:rPr>
              <a:t>such as </a:t>
            </a:r>
            <a:r>
              <a:rPr sz="1400" spc="-140" dirty="0">
                <a:latin typeface="Arial Black"/>
                <a:cs typeface="Arial Black"/>
              </a:rPr>
              <a:t>braille,  </a:t>
            </a:r>
            <a:r>
              <a:rPr sz="1400" spc="-145" dirty="0">
                <a:latin typeface="Arial Black"/>
                <a:cs typeface="Arial Black"/>
              </a:rPr>
              <a:t>large </a:t>
            </a:r>
            <a:r>
              <a:rPr sz="1400" spc="-125" dirty="0">
                <a:latin typeface="Arial Black"/>
                <a:cs typeface="Arial Black"/>
              </a:rPr>
              <a:t>print </a:t>
            </a:r>
            <a:r>
              <a:rPr sz="1400" spc="-130" dirty="0">
                <a:latin typeface="Arial Black"/>
                <a:cs typeface="Arial Black"/>
              </a:rPr>
              <a:t>or </a:t>
            </a:r>
            <a:r>
              <a:rPr sz="1400" spc="-135" dirty="0">
                <a:latin typeface="Arial Black"/>
                <a:cs typeface="Arial Black"/>
              </a:rPr>
              <a:t>audio</a:t>
            </a:r>
            <a:r>
              <a:rPr sz="1400" spc="-90" dirty="0">
                <a:latin typeface="Arial Black"/>
                <a:cs typeface="Arial Black"/>
              </a:rPr>
              <a:t> </a:t>
            </a:r>
            <a:r>
              <a:rPr sz="1400" spc="-200" dirty="0">
                <a:latin typeface="Arial Black"/>
                <a:cs typeface="Arial Black"/>
              </a:rPr>
              <a:t>CD.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448532"/>
            <a:ext cx="28352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rebuchet MS"/>
                <a:cs typeface="Trebuchet MS"/>
              </a:rPr>
              <a:t>After the </a:t>
            </a:r>
            <a:r>
              <a:rPr sz="2000" b="1" spc="-15" dirty="0">
                <a:latin typeface="Trebuchet MS"/>
                <a:cs typeface="Trebuchet MS"/>
              </a:rPr>
              <a:t>telephone</a:t>
            </a:r>
            <a:r>
              <a:rPr sz="2000" b="1" spc="-310" dirty="0">
                <a:latin typeface="Trebuchet MS"/>
                <a:cs typeface="Trebuchet MS"/>
              </a:rPr>
              <a:t> </a:t>
            </a:r>
            <a:r>
              <a:rPr sz="2000" b="1" spc="15" dirty="0">
                <a:latin typeface="Trebuchet MS"/>
                <a:cs typeface="Trebuchet MS"/>
              </a:rPr>
              <a:t>call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4037876"/>
            <a:ext cx="2934335" cy="2001520"/>
            <a:chOff x="457200" y="4037876"/>
            <a:chExt cx="2934335" cy="2001520"/>
          </a:xfrm>
        </p:grpSpPr>
        <p:sp>
          <p:nvSpPr>
            <p:cNvPr id="8" name="object 8"/>
            <p:cNvSpPr/>
            <p:nvPr/>
          </p:nvSpPr>
          <p:spPr>
            <a:xfrm>
              <a:off x="1361457" y="4227338"/>
              <a:ext cx="1169738" cy="16346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50" y="4056926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91204" y="4056926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317500" marR="415290">
              <a:lnSpc>
                <a:spcPct val="107200"/>
              </a:lnSpc>
            </a:pPr>
            <a:r>
              <a:rPr sz="1400" spc="-140" dirty="0">
                <a:latin typeface="Arial Black"/>
                <a:cs typeface="Arial Black"/>
              </a:rPr>
              <a:t>After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40" dirty="0">
                <a:latin typeface="Arial Black"/>
                <a:cs typeface="Arial Black"/>
              </a:rPr>
              <a:t>telephone </a:t>
            </a:r>
            <a:r>
              <a:rPr sz="1400" spc="-150" dirty="0">
                <a:latin typeface="Arial Black"/>
                <a:cs typeface="Arial Black"/>
              </a:rPr>
              <a:t>call, </a:t>
            </a:r>
            <a:r>
              <a:rPr sz="1400" spc="-215" dirty="0">
                <a:latin typeface="Arial Black"/>
                <a:cs typeface="Arial Black"/>
              </a:rPr>
              <a:t>we </a:t>
            </a:r>
            <a:r>
              <a:rPr sz="1400" spc="-160" dirty="0">
                <a:latin typeface="Arial Black"/>
                <a:cs typeface="Arial Black"/>
              </a:rPr>
              <a:t>send </a:t>
            </a:r>
            <a:r>
              <a:rPr sz="1400" spc="-145" dirty="0">
                <a:latin typeface="Arial Black"/>
                <a:cs typeface="Arial Black"/>
              </a:rPr>
              <a:t>you  </a:t>
            </a:r>
            <a:r>
              <a:rPr sz="1400" spc="-140" dirty="0">
                <a:latin typeface="Arial Black"/>
                <a:cs typeface="Arial Black"/>
              </a:rPr>
              <a:t>a </a:t>
            </a:r>
            <a:r>
              <a:rPr sz="1400" spc="-135" dirty="0">
                <a:latin typeface="Arial Black"/>
                <a:cs typeface="Arial Black"/>
              </a:rPr>
              <a:t>letter </a:t>
            </a:r>
            <a:r>
              <a:rPr sz="1400" spc="-130" dirty="0">
                <a:latin typeface="Arial Black"/>
                <a:cs typeface="Arial Black"/>
              </a:rPr>
              <a:t>and </a:t>
            </a:r>
            <a:r>
              <a:rPr sz="1400" spc="-140" dirty="0">
                <a:latin typeface="Arial Black"/>
                <a:cs typeface="Arial Black"/>
              </a:rPr>
              <a:t>a </a:t>
            </a:r>
            <a:r>
              <a:rPr sz="1400" spc="-120" dirty="0">
                <a:latin typeface="Arial Black"/>
                <a:cs typeface="Arial Black"/>
              </a:rPr>
              <a:t>form </a:t>
            </a:r>
            <a:r>
              <a:rPr sz="1400" spc="-155" dirty="0">
                <a:latin typeface="Arial Black"/>
                <a:cs typeface="Arial Black"/>
              </a:rPr>
              <a:t>called </a:t>
            </a:r>
            <a:r>
              <a:rPr sz="1400" b="1" spc="5" dirty="0">
                <a:latin typeface="Trebuchet MS"/>
                <a:cs typeface="Trebuchet MS"/>
              </a:rPr>
              <a:t>How </a:t>
            </a:r>
            <a:r>
              <a:rPr sz="1400" b="1" spc="-20" dirty="0">
                <a:latin typeface="Trebuchet MS"/>
                <a:cs typeface="Trebuchet MS"/>
              </a:rPr>
              <a:t>your  </a:t>
            </a:r>
            <a:r>
              <a:rPr sz="1400" b="1" spc="5" dirty="0">
                <a:latin typeface="Trebuchet MS"/>
                <a:cs typeface="Trebuchet MS"/>
              </a:rPr>
              <a:t>disability </a:t>
            </a:r>
            <a:r>
              <a:rPr sz="1400" b="1" spc="20" dirty="0">
                <a:latin typeface="Trebuchet MS"/>
                <a:cs typeface="Trebuchet MS"/>
              </a:rPr>
              <a:t>affects</a:t>
            </a:r>
            <a:r>
              <a:rPr sz="1400" b="1" spc="-155" dirty="0">
                <a:latin typeface="Trebuchet MS"/>
                <a:cs typeface="Trebuchet MS"/>
              </a:rPr>
              <a:t> </a:t>
            </a:r>
            <a:r>
              <a:rPr sz="1400" b="1" spc="-40" dirty="0">
                <a:latin typeface="Trebuchet MS"/>
                <a:cs typeface="Trebuchet MS"/>
              </a:rPr>
              <a:t>you</a:t>
            </a:r>
            <a:r>
              <a:rPr sz="1400" spc="-40" dirty="0"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200" y="6628930"/>
            <a:ext cx="2934335" cy="2001520"/>
            <a:chOff x="457200" y="6628930"/>
            <a:chExt cx="2934335" cy="2001520"/>
          </a:xfrm>
        </p:grpSpPr>
        <p:sp>
          <p:nvSpPr>
            <p:cNvPr id="12" name="object 12"/>
            <p:cNvSpPr/>
            <p:nvPr/>
          </p:nvSpPr>
          <p:spPr>
            <a:xfrm>
              <a:off x="1361469" y="6824717"/>
              <a:ext cx="1150769" cy="16346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50" y="6647980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91204" y="6647980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17500" marR="398780">
              <a:lnSpc>
                <a:spcPct val="107200"/>
              </a:lnSpc>
              <a:spcBef>
                <a:spcPts val="1230"/>
              </a:spcBef>
            </a:pPr>
            <a:r>
              <a:rPr sz="1400" spc="-155" dirty="0">
                <a:latin typeface="Arial Black"/>
                <a:cs typeface="Arial Black"/>
              </a:rPr>
              <a:t>We </a:t>
            </a:r>
            <a:r>
              <a:rPr sz="1400" spc="-145" dirty="0">
                <a:latin typeface="Arial Black"/>
                <a:cs typeface="Arial Black"/>
              </a:rPr>
              <a:t>will </a:t>
            </a:r>
            <a:r>
              <a:rPr sz="1400" spc="-155" dirty="0">
                <a:latin typeface="Arial Black"/>
                <a:cs typeface="Arial Black"/>
              </a:rPr>
              <a:t>also </a:t>
            </a:r>
            <a:r>
              <a:rPr sz="1400" spc="-160" dirty="0">
                <a:latin typeface="Arial Black"/>
                <a:cs typeface="Arial Black"/>
              </a:rPr>
              <a:t>send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30" dirty="0">
                <a:latin typeface="Arial Black"/>
                <a:cs typeface="Arial Black"/>
              </a:rPr>
              <a:t>an </a:t>
            </a:r>
            <a:r>
              <a:rPr sz="1400" b="1" dirty="0">
                <a:latin typeface="Trebuchet MS"/>
                <a:cs typeface="Trebuchet MS"/>
              </a:rPr>
              <a:t>information  </a:t>
            </a:r>
            <a:r>
              <a:rPr sz="1400" b="1" spc="-5" dirty="0">
                <a:latin typeface="Trebuchet MS"/>
                <a:cs typeface="Trebuchet MS"/>
              </a:rPr>
              <a:t>booklet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35" dirty="0">
                <a:latin typeface="Arial Black"/>
                <a:cs typeface="Arial Black"/>
              </a:rPr>
              <a:t>help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10" dirty="0">
                <a:latin typeface="Arial Black"/>
                <a:cs typeface="Arial Black"/>
              </a:rPr>
              <a:t>fill </a:t>
            </a:r>
            <a:r>
              <a:rPr sz="1400" spc="-125" dirty="0">
                <a:latin typeface="Arial Black"/>
                <a:cs typeface="Arial Black"/>
              </a:rPr>
              <a:t>in </a:t>
            </a:r>
            <a:r>
              <a:rPr sz="1400" spc="-135" dirty="0">
                <a:latin typeface="Arial Black"/>
                <a:cs typeface="Arial Black"/>
              </a:rPr>
              <a:t>the</a:t>
            </a:r>
            <a:r>
              <a:rPr sz="1400" spc="-170" dirty="0">
                <a:latin typeface="Arial Black"/>
                <a:cs typeface="Arial Black"/>
              </a:rPr>
              <a:t> </a:t>
            </a:r>
            <a:r>
              <a:rPr sz="1400" spc="-125" dirty="0">
                <a:latin typeface="Arial Black"/>
                <a:cs typeface="Arial Black"/>
              </a:rPr>
              <a:t>form.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11</a:t>
            </a:fld>
            <a:endParaRPr spc="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12" y="594004"/>
            <a:ext cx="2934335" cy="2001520"/>
            <a:chOff x="457212" y="594004"/>
            <a:chExt cx="2934335" cy="2001520"/>
          </a:xfrm>
        </p:grpSpPr>
        <p:sp>
          <p:nvSpPr>
            <p:cNvPr id="3" name="object 3"/>
            <p:cNvSpPr/>
            <p:nvPr/>
          </p:nvSpPr>
          <p:spPr>
            <a:xfrm>
              <a:off x="1310416" y="1010763"/>
              <a:ext cx="1160917" cy="1136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262" y="613054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1217" y="613054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2420" marR="344805">
              <a:lnSpc>
                <a:spcPct val="107200"/>
              </a:lnSpc>
              <a:spcBef>
                <a:spcPts val="1460"/>
              </a:spcBef>
            </a:pPr>
            <a:r>
              <a:rPr sz="1400" spc="-60" dirty="0">
                <a:latin typeface="Arial Black"/>
                <a:cs typeface="Arial Black"/>
              </a:rPr>
              <a:t>It </a:t>
            </a:r>
            <a:r>
              <a:rPr sz="1400" spc="-175" dirty="0">
                <a:latin typeface="Arial Black"/>
                <a:cs typeface="Arial Black"/>
              </a:rPr>
              <a:t>can take </a:t>
            </a:r>
            <a:r>
              <a:rPr sz="1400" spc="-135" dirty="0">
                <a:latin typeface="Arial Black"/>
                <a:cs typeface="Arial Black"/>
              </a:rPr>
              <a:t>up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40" dirty="0">
                <a:latin typeface="Arial Black"/>
                <a:cs typeface="Arial Black"/>
              </a:rPr>
              <a:t>2 </a:t>
            </a:r>
            <a:r>
              <a:rPr sz="1400" spc="-215" dirty="0">
                <a:latin typeface="Arial Black"/>
                <a:cs typeface="Arial Black"/>
              </a:rPr>
              <a:t>weeks </a:t>
            </a:r>
            <a:r>
              <a:rPr sz="1400" spc="-120" dirty="0">
                <a:latin typeface="Arial Black"/>
                <a:cs typeface="Arial Black"/>
              </a:rPr>
              <a:t>for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20" dirty="0">
                <a:latin typeface="Arial Black"/>
                <a:cs typeface="Arial Black"/>
              </a:rPr>
              <a:t>form  </a:t>
            </a:r>
            <a:r>
              <a:rPr sz="1400" spc="-130" dirty="0">
                <a:latin typeface="Arial Black"/>
                <a:cs typeface="Arial Black"/>
              </a:rPr>
              <a:t>and </a:t>
            </a:r>
            <a:r>
              <a:rPr sz="1400" spc="-125" dirty="0">
                <a:latin typeface="Arial Black"/>
                <a:cs typeface="Arial Black"/>
              </a:rPr>
              <a:t>information </a:t>
            </a:r>
            <a:r>
              <a:rPr sz="1400" spc="-155" dirty="0">
                <a:latin typeface="Arial Black"/>
                <a:cs typeface="Arial Black"/>
              </a:rPr>
              <a:t>booklet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45" dirty="0">
                <a:latin typeface="Arial Black"/>
                <a:cs typeface="Arial Black"/>
              </a:rPr>
              <a:t>get </a:t>
            </a:r>
            <a:r>
              <a:rPr sz="1400" spc="-125" dirty="0">
                <a:latin typeface="Arial Black"/>
                <a:cs typeface="Arial Black"/>
              </a:rPr>
              <a:t>to</a:t>
            </a:r>
            <a:r>
              <a:rPr sz="1400" spc="-35" dirty="0">
                <a:latin typeface="Arial Black"/>
                <a:cs typeface="Arial Black"/>
              </a:rPr>
              <a:t> </a:t>
            </a:r>
            <a:r>
              <a:rPr sz="1400" spc="-145" dirty="0">
                <a:latin typeface="Arial Black"/>
                <a:cs typeface="Arial Black"/>
              </a:rPr>
              <a:t>you.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12" y="3299993"/>
            <a:ext cx="2934335" cy="2001520"/>
            <a:chOff x="457212" y="3299993"/>
            <a:chExt cx="2934335" cy="2001520"/>
          </a:xfrm>
        </p:grpSpPr>
        <p:sp>
          <p:nvSpPr>
            <p:cNvPr id="7" name="object 7"/>
            <p:cNvSpPr/>
            <p:nvPr/>
          </p:nvSpPr>
          <p:spPr>
            <a:xfrm>
              <a:off x="1089626" y="3484569"/>
              <a:ext cx="1834187" cy="17277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262" y="3319043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099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91217" y="3319043"/>
            <a:ext cx="3711575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2420" marR="356870">
              <a:lnSpc>
                <a:spcPct val="107200"/>
              </a:lnSpc>
              <a:spcBef>
                <a:spcPts val="1460"/>
              </a:spcBef>
            </a:pPr>
            <a:r>
              <a:rPr sz="1400" spc="-204" dirty="0">
                <a:latin typeface="Arial Black"/>
                <a:cs typeface="Arial Black"/>
              </a:rPr>
              <a:t>Use </a:t>
            </a:r>
            <a:r>
              <a:rPr sz="1400" spc="-145" dirty="0">
                <a:latin typeface="Arial Black"/>
                <a:cs typeface="Arial Black"/>
              </a:rPr>
              <a:t>this </a:t>
            </a:r>
            <a:r>
              <a:rPr sz="1400" spc="-135" dirty="0">
                <a:latin typeface="Arial Black"/>
                <a:cs typeface="Arial Black"/>
              </a:rPr>
              <a:t>time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60" dirty="0">
                <a:latin typeface="Arial Black"/>
                <a:cs typeface="Arial Black"/>
              </a:rPr>
              <a:t>collect </a:t>
            </a:r>
            <a:r>
              <a:rPr sz="1400" spc="-125" dirty="0">
                <a:latin typeface="Arial Black"/>
                <a:cs typeface="Arial Black"/>
              </a:rPr>
              <a:t>information to  </a:t>
            </a:r>
            <a:r>
              <a:rPr sz="1400" spc="-145" dirty="0">
                <a:latin typeface="Arial Black"/>
                <a:cs typeface="Arial Black"/>
              </a:rPr>
              <a:t>support </a:t>
            </a:r>
            <a:r>
              <a:rPr sz="1400" spc="-140" dirty="0">
                <a:latin typeface="Arial Black"/>
                <a:cs typeface="Arial Black"/>
              </a:rPr>
              <a:t>your</a:t>
            </a:r>
            <a:r>
              <a:rPr sz="1400" spc="-100" dirty="0">
                <a:latin typeface="Arial Black"/>
                <a:cs typeface="Arial Black"/>
              </a:rPr>
              <a:t> </a:t>
            </a:r>
            <a:r>
              <a:rPr sz="1400" spc="-150" dirty="0">
                <a:latin typeface="Arial Black"/>
                <a:cs typeface="Arial Black"/>
              </a:rPr>
              <a:t>claim.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7212" y="6005995"/>
            <a:ext cx="2934335" cy="2001520"/>
            <a:chOff x="457212" y="6005995"/>
            <a:chExt cx="2934335" cy="2001520"/>
          </a:xfrm>
        </p:grpSpPr>
        <p:sp>
          <p:nvSpPr>
            <p:cNvPr id="11" name="object 11"/>
            <p:cNvSpPr/>
            <p:nvPr/>
          </p:nvSpPr>
          <p:spPr>
            <a:xfrm>
              <a:off x="480609" y="6032995"/>
              <a:ext cx="2739358" cy="19464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62" y="6025045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91217" y="6025045"/>
            <a:ext cx="3711575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2420" marR="433070">
              <a:lnSpc>
                <a:spcPct val="107200"/>
              </a:lnSpc>
              <a:spcBef>
                <a:spcPts val="1455"/>
              </a:spcBef>
            </a:pPr>
            <a:r>
              <a:rPr sz="1400" spc="-175" dirty="0">
                <a:latin typeface="Arial Black"/>
                <a:cs typeface="Arial Black"/>
              </a:rPr>
              <a:t>Send </a:t>
            </a:r>
            <a:r>
              <a:rPr sz="1400" spc="-145" dirty="0">
                <a:latin typeface="Arial Black"/>
                <a:cs typeface="Arial Black"/>
              </a:rPr>
              <a:t>this </a:t>
            </a:r>
            <a:r>
              <a:rPr sz="1400" spc="-125" dirty="0">
                <a:latin typeface="Arial Black"/>
                <a:cs typeface="Arial Black"/>
              </a:rPr>
              <a:t>information to </a:t>
            </a:r>
            <a:r>
              <a:rPr sz="1400" spc="-170" dirty="0">
                <a:latin typeface="Arial Black"/>
                <a:cs typeface="Arial Black"/>
              </a:rPr>
              <a:t>us </a:t>
            </a:r>
            <a:r>
              <a:rPr sz="1400" spc="-150" dirty="0">
                <a:latin typeface="Arial Black"/>
                <a:cs typeface="Arial Black"/>
              </a:rPr>
              <a:t>with </a:t>
            </a:r>
            <a:r>
              <a:rPr sz="1400" spc="-140" dirty="0">
                <a:latin typeface="Arial Black"/>
                <a:cs typeface="Arial Black"/>
              </a:rPr>
              <a:t>your  </a:t>
            </a:r>
            <a:r>
              <a:rPr sz="1400" spc="-125" dirty="0">
                <a:latin typeface="Arial Black"/>
                <a:cs typeface="Arial Black"/>
              </a:rPr>
              <a:t>form.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12</a:t>
            </a:fld>
            <a:endParaRPr spc="5" dirty="0"/>
          </a:p>
        </p:txBody>
      </p:sp>
      <p:sp>
        <p:nvSpPr>
          <p:cNvPr id="14" name="object 14"/>
          <p:cNvSpPr txBox="1"/>
          <p:nvPr/>
        </p:nvSpPr>
        <p:spPr>
          <a:xfrm>
            <a:off x="444500" y="8432178"/>
            <a:ext cx="590804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latin typeface="Arial Black"/>
                <a:cs typeface="Arial Black"/>
              </a:rPr>
              <a:t>For </a:t>
            </a:r>
            <a:r>
              <a:rPr sz="1400" spc="-150" dirty="0">
                <a:latin typeface="Arial Black"/>
                <a:cs typeface="Arial Black"/>
              </a:rPr>
              <a:t>more </a:t>
            </a:r>
            <a:r>
              <a:rPr sz="1400" spc="-125" dirty="0">
                <a:latin typeface="Arial Black"/>
                <a:cs typeface="Arial Black"/>
              </a:rPr>
              <a:t>information </a:t>
            </a:r>
            <a:r>
              <a:rPr sz="1400" spc="-130" dirty="0">
                <a:latin typeface="Arial Black"/>
                <a:cs typeface="Arial Black"/>
              </a:rPr>
              <a:t>on </a:t>
            </a:r>
            <a:r>
              <a:rPr sz="1400" spc="-120" dirty="0">
                <a:latin typeface="Arial Black"/>
                <a:cs typeface="Arial Black"/>
              </a:rPr>
              <a:t>filling </a:t>
            </a:r>
            <a:r>
              <a:rPr sz="1400" spc="-125" dirty="0">
                <a:latin typeface="Arial Black"/>
                <a:cs typeface="Arial Black"/>
              </a:rPr>
              <a:t>in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25" dirty="0">
                <a:latin typeface="Arial Black"/>
                <a:cs typeface="Arial Black"/>
              </a:rPr>
              <a:t>form,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</a:t>
            </a:r>
            <a:r>
              <a:rPr sz="1400" spc="60" dirty="0">
                <a:latin typeface="Arial Black"/>
                <a:cs typeface="Arial Black"/>
              </a:rPr>
              <a:t> </a:t>
            </a:r>
            <a:r>
              <a:rPr sz="1400" u="sng" spc="-180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  <a:hlinkClick r:id="rId5"/>
              </a:rPr>
              <a:t>www.gov.uk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400" spc="-185" dirty="0">
                <a:latin typeface="Arial Black"/>
                <a:cs typeface="Arial Black"/>
              </a:rPr>
              <a:t>Search </a:t>
            </a:r>
            <a:r>
              <a:rPr sz="1400" spc="-120" dirty="0">
                <a:latin typeface="Arial Black"/>
                <a:cs typeface="Arial Black"/>
              </a:rPr>
              <a:t>for </a:t>
            </a:r>
            <a:r>
              <a:rPr sz="1400" b="1" spc="10" dirty="0">
                <a:latin typeface="Trebuchet MS"/>
                <a:cs typeface="Trebuchet MS"/>
              </a:rPr>
              <a:t>Supporting </a:t>
            </a:r>
            <a:r>
              <a:rPr sz="1400" b="1" dirty="0">
                <a:latin typeface="Trebuchet MS"/>
                <a:cs typeface="Trebuchet MS"/>
              </a:rPr>
              <a:t>information </a:t>
            </a:r>
            <a:r>
              <a:rPr sz="1400" b="1" spc="-15" dirty="0">
                <a:latin typeface="Trebuchet MS"/>
                <a:cs typeface="Trebuchet MS"/>
              </a:rPr>
              <a:t>for </a:t>
            </a:r>
            <a:r>
              <a:rPr sz="1400" b="1" dirty="0">
                <a:latin typeface="Trebuchet MS"/>
                <a:cs typeface="Trebuchet MS"/>
              </a:rPr>
              <a:t>Personal </a:t>
            </a:r>
            <a:r>
              <a:rPr sz="1400" b="1" spc="10" dirty="0">
                <a:latin typeface="Trebuchet MS"/>
                <a:cs typeface="Trebuchet MS"/>
              </a:rPr>
              <a:t>Independance</a:t>
            </a:r>
            <a:r>
              <a:rPr sz="1400" b="1" spc="-240" dirty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Payment</a:t>
            </a:r>
            <a:r>
              <a:rPr sz="1400" spc="-15" dirty="0"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7296" y="886244"/>
            <a:ext cx="4223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latin typeface="Trebuchet MS"/>
                <a:cs typeface="Trebuchet MS"/>
              </a:rPr>
              <a:t>Questions</a:t>
            </a:r>
            <a:r>
              <a:rPr sz="2400" b="1" spc="-125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we</a:t>
            </a:r>
            <a:r>
              <a:rPr sz="2400" b="1" spc="-120" dirty="0">
                <a:latin typeface="Trebuchet MS"/>
                <a:cs typeface="Trebuchet MS"/>
              </a:rPr>
              <a:t> </a:t>
            </a:r>
            <a:r>
              <a:rPr sz="2400" b="1" spc="55" dirty="0">
                <a:latin typeface="Trebuchet MS"/>
                <a:cs typeface="Trebuchet MS"/>
              </a:rPr>
              <a:t>ask</a:t>
            </a:r>
            <a:r>
              <a:rPr sz="2400" b="1" spc="-1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on</a:t>
            </a:r>
            <a:r>
              <a:rPr sz="2400" b="1" spc="-125" dirty="0">
                <a:latin typeface="Trebuchet MS"/>
                <a:cs typeface="Trebuchet MS"/>
              </a:rPr>
              <a:t> </a:t>
            </a:r>
            <a:r>
              <a:rPr sz="2400" b="1" spc="-15" dirty="0">
                <a:latin typeface="Trebuchet MS"/>
                <a:cs typeface="Trebuchet MS"/>
              </a:rPr>
              <a:t>the</a:t>
            </a:r>
            <a:r>
              <a:rPr sz="2400" b="1" spc="-120" dirty="0">
                <a:latin typeface="Trebuchet MS"/>
                <a:cs typeface="Trebuchet MS"/>
              </a:rPr>
              <a:t> </a:t>
            </a:r>
            <a:r>
              <a:rPr sz="2400" b="1" spc="5" dirty="0">
                <a:latin typeface="Trebuchet MS"/>
                <a:cs typeface="Trebuchet MS"/>
              </a:rPr>
              <a:t>form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2088019"/>
            <a:ext cx="2934335" cy="2001520"/>
            <a:chOff x="457200" y="2088019"/>
            <a:chExt cx="2934335" cy="2001520"/>
          </a:xfrm>
        </p:grpSpPr>
        <p:sp>
          <p:nvSpPr>
            <p:cNvPr id="4" name="object 4"/>
            <p:cNvSpPr/>
            <p:nvPr/>
          </p:nvSpPr>
          <p:spPr>
            <a:xfrm>
              <a:off x="817938" y="2158220"/>
              <a:ext cx="2537261" cy="1911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50" y="2107069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91204" y="2107069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8135">
              <a:lnSpc>
                <a:spcPct val="100000"/>
              </a:lnSpc>
              <a:spcBef>
                <a:spcPts val="1255"/>
              </a:spcBef>
            </a:pPr>
            <a:r>
              <a:rPr sz="1400" spc="-195" dirty="0">
                <a:latin typeface="Arial Black"/>
                <a:cs typeface="Arial Black"/>
              </a:rPr>
              <a:t>The </a:t>
            </a:r>
            <a:r>
              <a:rPr sz="1400" spc="-120" dirty="0">
                <a:latin typeface="Arial Black"/>
                <a:cs typeface="Arial Black"/>
              </a:rPr>
              <a:t>form </a:t>
            </a:r>
            <a:r>
              <a:rPr sz="1400" spc="-204" dirty="0">
                <a:latin typeface="Arial Black"/>
                <a:cs typeface="Arial Black"/>
              </a:rPr>
              <a:t>asks </a:t>
            </a:r>
            <a:r>
              <a:rPr sz="1400" spc="-155" dirty="0">
                <a:latin typeface="Arial Black"/>
                <a:cs typeface="Arial Black"/>
              </a:rPr>
              <a:t>questions</a:t>
            </a:r>
            <a:r>
              <a:rPr sz="1400" spc="35" dirty="0">
                <a:latin typeface="Arial Black"/>
                <a:cs typeface="Arial Black"/>
              </a:rPr>
              <a:t> </a:t>
            </a:r>
            <a:r>
              <a:rPr sz="1400" spc="-135" dirty="0">
                <a:latin typeface="Arial Black"/>
                <a:cs typeface="Arial Black"/>
              </a:rPr>
              <a:t>about:</a:t>
            </a:r>
            <a:endParaRPr sz="1400">
              <a:latin typeface="Arial Black"/>
              <a:cs typeface="Arial Black"/>
            </a:endParaRPr>
          </a:p>
          <a:p>
            <a:pPr marL="546735" indent="-216535">
              <a:lnSpc>
                <a:spcPct val="100000"/>
              </a:lnSpc>
              <a:spcBef>
                <a:spcPts val="975"/>
              </a:spcBef>
              <a:buChar char="•"/>
              <a:tabLst>
                <a:tab pos="546735" algn="l"/>
                <a:tab pos="547370" algn="l"/>
              </a:tabLst>
            </a:pPr>
            <a:r>
              <a:rPr sz="1400" spc="-204" dirty="0">
                <a:latin typeface="Arial Black"/>
                <a:cs typeface="Arial Black"/>
              </a:rPr>
              <a:t>How </a:t>
            </a:r>
            <a:r>
              <a:rPr sz="1400" spc="-160" dirty="0">
                <a:latin typeface="Arial Black"/>
                <a:cs typeface="Arial Black"/>
              </a:rPr>
              <a:t>well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75" dirty="0">
                <a:latin typeface="Arial Black"/>
                <a:cs typeface="Arial Black"/>
              </a:rPr>
              <a:t>can </a:t>
            </a:r>
            <a:r>
              <a:rPr sz="1400" spc="-135" dirty="0">
                <a:latin typeface="Arial Black"/>
                <a:cs typeface="Arial Black"/>
              </a:rPr>
              <a:t>do </a:t>
            </a:r>
            <a:r>
              <a:rPr sz="1400" spc="-130" dirty="0">
                <a:latin typeface="Arial Black"/>
                <a:cs typeface="Arial Black"/>
              </a:rPr>
              <a:t>daily</a:t>
            </a:r>
            <a:r>
              <a:rPr sz="1400" spc="80" dirty="0">
                <a:latin typeface="Arial Black"/>
                <a:cs typeface="Arial Black"/>
              </a:rPr>
              <a:t> </a:t>
            </a:r>
            <a:r>
              <a:rPr sz="1400" spc="-155" dirty="0">
                <a:latin typeface="Arial Black"/>
                <a:cs typeface="Arial Black"/>
              </a:rPr>
              <a:t>activities</a:t>
            </a:r>
            <a:endParaRPr sz="1400">
              <a:latin typeface="Arial Black"/>
              <a:cs typeface="Arial Black"/>
            </a:endParaRPr>
          </a:p>
          <a:p>
            <a:pPr marL="546735" marR="575310" indent="-216535">
              <a:lnSpc>
                <a:spcPct val="107200"/>
              </a:lnSpc>
              <a:spcBef>
                <a:spcPts val="565"/>
              </a:spcBef>
              <a:buChar char="•"/>
              <a:tabLst>
                <a:tab pos="546735" algn="l"/>
                <a:tab pos="547370" algn="l"/>
              </a:tabLst>
            </a:pPr>
            <a:r>
              <a:rPr sz="1400" spc="-125" dirty="0">
                <a:latin typeface="Arial Black"/>
                <a:cs typeface="Arial Black"/>
              </a:rPr>
              <a:t>Whether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75" dirty="0">
                <a:latin typeface="Arial Black"/>
                <a:cs typeface="Arial Black"/>
              </a:rPr>
              <a:t>can </a:t>
            </a:r>
            <a:r>
              <a:rPr sz="1400" spc="-145" dirty="0">
                <a:latin typeface="Arial Black"/>
                <a:cs typeface="Arial Black"/>
              </a:rPr>
              <a:t>get </a:t>
            </a:r>
            <a:r>
              <a:rPr sz="1400" spc="-130" dirty="0">
                <a:latin typeface="Arial Black"/>
                <a:cs typeface="Arial Black"/>
              </a:rPr>
              <a:t>around on  </a:t>
            </a:r>
            <a:r>
              <a:rPr sz="1400" spc="-140" dirty="0">
                <a:latin typeface="Arial Black"/>
                <a:cs typeface="Arial Black"/>
              </a:rPr>
              <a:t>your </a:t>
            </a:r>
            <a:r>
              <a:rPr sz="1400" spc="-165" dirty="0">
                <a:latin typeface="Arial Black"/>
                <a:cs typeface="Arial Black"/>
              </a:rPr>
              <a:t>own </a:t>
            </a:r>
            <a:r>
              <a:rPr sz="1400" spc="-130" dirty="0">
                <a:latin typeface="Arial Black"/>
                <a:cs typeface="Arial Black"/>
              </a:rPr>
              <a:t>or </a:t>
            </a:r>
            <a:r>
              <a:rPr sz="1400" spc="-105" dirty="0">
                <a:latin typeface="Arial Black"/>
                <a:cs typeface="Arial Black"/>
              </a:rPr>
              <a:t>if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50" dirty="0">
                <a:latin typeface="Arial Black"/>
                <a:cs typeface="Arial Black"/>
              </a:rPr>
              <a:t>need</a:t>
            </a:r>
            <a:r>
              <a:rPr sz="1400" spc="-95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support.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4793018"/>
            <a:ext cx="2934335" cy="2001520"/>
            <a:chOff x="457200" y="4793018"/>
            <a:chExt cx="2934335" cy="2001520"/>
          </a:xfrm>
        </p:grpSpPr>
        <p:sp>
          <p:nvSpPr>
            <p:cNvPr id="8" name="object 8"/>
            <p:cNvSpPr/>
            <p:nvPr/>
          </p:nvSpPr>
          <p:spPr>
            <a:xfrm>
              <a:off x="476250" y="4819891"/>
              <a:ext cx="2883368" cy="1951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50" y="4812068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91204" y="4812068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1260"/>
              </a:spcBef>
            </a:pPr>
            <a:r>
              <a:rPr sz="1400" spc="-180" dirty="0">
                <a:latin typeface="Arial Black"/>
                <a:cs typeface="Arial Black"/>
              </a:rPr>
              <a:t>Please </a:t>
            </a:r>
            <a:r>
              <a:rPr sz="1400" spc="-160" dirty="0">
                <a:latin typeface="Arial Black"/>
                <a:cs typeface="Arial Black"/>
              </a:rPr>
              <a:t>give </a:t>
            </a:r>
            <a:r>
              <a:rPr sz="1400" spc="-180" dirty="0">
                <a:latin typeface="Arial Black"/>
                <a:cs typeface="Arial Black"/>
              </a:rPr>
              <a:t>as </a:t>
            </a:r>
            <a:r>
              <a:rPr sz="1400" spc="-155" dirty="0">
                <a:latin typeface="Arial Black"/>
                <a:cs typeface="Arial Black"/>
              </a:rPr>
              <a:t>much </a:t>
            </a:r>
            <a:r>
              <a:rPr sz="1400" spc="-135" dirty="0">
                <a:latin typeface="Arial Black"/>
                <a:cs typeface="Arial Black"/>
              </a:rPr>
              <a:t>detail </a:t>
            </a:r>
            <a:r>
              <a:rPr sz="1400" spc="-180" dirty="0">
                <a:latin typeface="Arial Black"/>
                <a:cs typeface="Arial Black"/>
              </a:rPr>
              <a:t>as </a:t>
            </a:r>
            <a:r>
              <a:rPr sz="1400" spc="-145" dirty="0">
                <a:latin typeface="Arial Black"/>
                <a:cs typeface="Arial Black"/>
              </a:rPr>
              <a:t>you</a:t>
            </a:r>
            <a:r>
              <a:rPr sz="1400" spc="140" dirty="0">
                <a:latin typeface="Arial Black"/>
                <a:cs typeface="Arial Black"/>
              </a:rPr>
              <a:t> </a:t>
            </a:r>
            <a:r>
              <a:rPr sz="1400" spc="-165" dirty="0">
                <a:latin typeface="Arial Black"/>
                <a:cs typeface="Arial Black"/>
              </a:rPr>
              <a:t>can.</a:t>
            </a:r>
            <a:endParaRPr sz="1400">
              <a:latin typeface="Arial Black"/>
              <a:cs typeface="Arial Black"/>
            </a:endParaRPr>
          </a:p>
          <a:p>
            <a:pPr marL="317500" marR="374650">
              <a:lnSpc>
                <a:spcPct val="107200"/>
              </a:lnSpc>
              <a:spcBef>
                <a:spcPts val="1415"/>
              </a:spcBef>
            </a:pPr>
            <a:r>
              <a:rPr sz="1400" spc="-190" dirty="0">
                <a:latin typeface="Arial Black"/>
                <a:cs typeface="Arial Black"/>
              </a:rPr>
              <a:t>This </a:t>
            </a:r>
            <a:r>
              <a:rPr sz="1400" spc="-145" dirty="0">
                <a:latin typeface="Arial Black"/>
                <a:cs typeface="Arial Black"/>
              </a:rPr>
              <a:t>will </a:t>
            </a:r>
            <a:r>
              <a:rPr sz="1400" spc="-135" dirty="0">
                <a:latin typeface="Arial Black"/>
                <a:cs typeface="Arial Black"/>
              </a:rPr>
              <a:t>help </a:t>
            </a:r>
            <a:r>
              <a:rPr sz="1400" spc="-170" dirty="0">
                <a:latin typeface="Arial Black"/>
                <a:cs typeface="Arial Black"/>
              </a:rPr>
              <a:t>us </a:t>
            </a:r>
            <a:r>
              <a:rPr sz="1400" spc="-135" dirty="0">
                <a:latin typeface="Arial Black"/>
                <a:cs typeface="Arial Black"/>
              </a:rPr>
              <a:t>understand </a:t>
            </a:r>
            <a:r>
              <a:rPr sz="1400" spc="-165" dirty="0">
                <a:latin typeface="Arial Black"/>
                <a:cs typeface="Arial Black"/>
              </a:rPr>
              <a:t>how </a:t>
            </a:r>
            <a:r>
              <a:rPr sz="1400" spc="-140" dirty="0">
                <a:latin typeface="Arial Black"/>
                <a:cs typeface="Arial Black"/>
              </a:rPr>
              <a:t>your  </a:t>
            </a:r>
            <a:r>
              <a:rPr sz="1400" spc="-130" dirty="0">
                <a:latin typeface="Arial Black"/>
                <a:cs typeface="Arial Black"/>
              </a:rPr>
              <a:t>health </a:t>
            </a:r>
            <a:r>
              <a:rPr sz="1400" spc="-140" dirty="0">
                <a:latin typeface="Arial Black"/>
                <a:cs typeface="Arial Black"/>
              </a:rPr>
              <a:t>condition </a:t>
            </a:r>
            <a:r>
              <a:rPr sz="1400" spc="-130" dirty="0">
                <a:latin typeface="Arial Black"/>
                <a:cs typeface="Arial Black"/>
              </a:rPr>
              <a:t>or </a:t>
            </a:r>
            <a:r>
              <a:rPr sz="1400" spc="-140" dirty="0">
                <a:latin typeface="Arial Black"/>
                <a:cs typeface="Arial Black"/>
              </a:rPr>
              <a:t>disability </a:t>
            </a:r>
            <a:r>
              <a:rPr sz="1400" spc="-150" dirty="0">
                <a:latin typeface="Arial Black"/>
                <a:cs typeface="Arial Black"/>
              </a:rPr>
              <a:t>affects  </a:t>
            </a:r>
            <a:r>
              <a:rPr sz="1400" spc="-145" dirty="0">
                <a:latin typeface="Arial Black"/>
                <a:cs typeface="Arial Black"/>
              </a:rPr>
              <a:t>you.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200" y="7497940"/>
            <a:ext cx="2934335" cy="2001520"/>
            <a:chOff x="457200" y="7497940"/>
            <a:chExt cx="2934335" cy="2001520"/>
          </a:xfrm>
        </p:grpSpPr>
        <p:sp>
          <p:nvSpPr>
            <p:cNvPr id="12" name="object 12"/>
            <p:cNvSpPr/>
            <p:nvPr/>
          </p:nvSpPr>
          <p:spPr>
            <a:xfrm>
              <a:off x="609031" y="7624287"/>
              <a:ext cx="2642975" cy="17609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50" y="7516990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91204" y="7516990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7500" marR="544195">
              <a:lnSpc>
                <a:spcPct val="107200"/>
              </a:lnSpc>
              <a:spcBef>
                <a:spcPts val="1460"/>
              </a:spcBef>
            </a:pPr>
            <a:r>
              <a:rPr sz="1400" spc="-204" dirty="0">
                <a:latin typeface="Arial Black"/>
                <a:cs typeface="Arial Black"/>
              </a:rPr>
              <a:t>Use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25" dirty="0">
                <a:latin typeface="Arial Black"/>
                <a:cs typeface="Arial Black"/>
              </a:rPr>
              <a:t>information </a:t>
            </a:r>
            <a:r>
              <a:rPr sz="1400" spc="-155" dirty="0">
                <a:latin typeface="Arial Black"/>
                <a:cs typeface="Arial Black"/>
              </a:rPr>
              <a:t>booklet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35" dirty="0">
                <a:latin typeface="Arial Black"/>
                <a:cs typeface="Arial Black"/>
              </a:rPr>
              <a:t>help 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10" dirty="0">
                <a:latin typeface="Arial Black"/>
                <a:cs typeface="Arial Black"/>
              </a:rPr>
              <a:t>fill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20" dirty="0">
                <a:latin typeface="Arial Black"/>
                <a:cs typeface="Arial Black"/>
              </a:rPr>
              <a:t>form</a:t>
            </a:r>
            <a:r>
              <a:rPr sz="1400" spc="-100" dirty="0">
                <a:latin typeface="Arial Black"/>
                <a:cs typeface="Arial Black"/>
              </a:rPr>
              <a:t> </a:t>
            </a:r>
            <a:r>
              <a:rPr sz="1400" spc="-125" dirty="0">
                <a:latin typeface="Arial Black"/>
                <a:cs typeface="Arial Black"/>
              </a:rPr>
              <a:t>in.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7202" y="594004"/>
            <a:ext cx="989330" cy="991235"/>
            <a:chOff x="457202" y="594004"/>
            <a:chExt cx="989330" cy="991235"/>
          </a:xfrm>
        </p:grpSpPr>
        <p:sp>
          <p:nvSpPr>
            <p:cNvPr id="16" name="object 16"/>
            <p:cNvSpPr/>
            <p:nvPr/>
          </p:nvSpPr>
          <p:spPr>
            <a:xfrm>
              <a:off x="473074" y="60987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0"/>
                  </a:move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lnTo>
                    <a:pt x="527604" y="956653"/>
                  </a:lnTo>
                  <a:lnTo>
                    <a:pt x="575132" y="949386"/>
                  </a:lnTo>
                  <a:lnTo>
                    <a:pt x="621005" y="937569"/>
                  </a:lnTo>
                  <a:lnTo>
                    <a:pt x="664984" y="921443"/>
                  </a:lnTo>
                  <a:lnTo>
                    <a:pt x="706827" y="901248"/>
                  </a:lnTo>
                  <a:lnTo>
                    <a:pt x="746294" y="877227"/>
                  </a:lnTo>
                  <a:lnTo>
                    <a:pt x="783144" y="849620"/>
                  </a:lnTo>
                  <a:lnTo>
                    <a:pt x="817137" y="818668"/>
                  </a:lnTo>
                  <a:lnTo>
                    <a:pt x="848031" y="784613"/>
                  </a:lnTo>
                  <a:lnTo>
                    <a:pt x="875587" y="747694"/>
                  </a:lnTo>
                  <a:lnTo>
                    <a:pt x="899564" y="708154"/>
                  </a:lnTo>
                  <a:lnTo>
                    <a:pt x="919721" y="666233"/>
                  </a:lnTo>
                  <a:lnTo>
                    <a:pt x="935818" y="622173"/>
                  </a:lnTo>
                  <a:lnTo>
                    <a:pt x="947613" y="576214"/>
                  </a:lnTo>
                  <a:lnTo>
                    <a:pt x="954867" y="528597"/>
                  </a:lnTo>
                  <a:lnTo>
                    <a:pt x="957338" y="479564"/>
                  </a:lnTo>
                  <a:lnTo>
                    <a:pt x="954867" y="430531"/>
                  </a:lnTo>
                  <a:lnTo>
                    <a:pt x="947613" y="382915"/>
                  </a:lnTo>
                  <a:lnTo>
                    <a:pt x="935818" y="336956"/>
                  </a:lnTo>
                  <a:lnTo>
                    <a:pt x="919721" y="292895"/>
                  </a:lnTo>
                  <a:lnTo>
                    <a:pt x="899564" y="250974"/>
                  </a:lnTo>
                  <a:lnTo>
                    <a:pt x="875587" y="211434"/>
                  </a:lnTo>
                  <a:lnTo>
                    <a:pt x="848031" y="174516"/>
                  </a:lnTo>
                  <a:lnTo>
                    <a:pt x="817137" y="140460"/>
                  </a:lnTo>
                  <a:lnTo>
                    <a:pt x="783144" y="109508"/>
                  </a:lnTo>
                  <a:lnTo>
                    <a:pt x="746294" y="81901"/>
                  </a:lnTo>
                  <a:lnTo>
                    <a:pt x="706827" y="57880"/>
                  </a:lnTo>
                  <a:lnTo>
                    <a:pt x="664984" y="37686"/>
                  </a:lnTo>
                  <a:lnTo>
                    <a:pt x="621005" y="21560"/>
                  </a:lnTo>
                  <a:lnTo>
                    <a:pt x="575132" y="9742"/>
                  </a:lnTo>
                  <a:lnTo>
                    <a:pt x="527604" y="2475"/>
                  </a:lnTo>
                  <a:lnTo>
                    <a:pt x="478663" y="0"/>
                  </a:lnTo>
                  <a:close/>
                </a:path>
              </a:pathLst>
            </a:custGeom>
            <a:solidFill>
              <a:srgbClr val="BC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077" y="60987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959129"/>
                  </a:moveTo>
                  <a:lnTo>
                    <a:pt x="527604" y="956653"/>
                  </a:lnTo>
                  <a:lnTo>
                    <a:pt x="575131" y="949386"/>
                  </a:lnTo>
                  <a:lnTo>
                    <a:pt x="621004" y="937569"/>
                  </a:lnTo>
                  <a:lnTo>
                    <a:pt x="664982" y="921443"/>
                  </a:lnTo>
                  <a:lnTo>
                    <a:pt x="706824" y="901248"/>
                  </a:lnTo>
                  <a:lnTo>
                    <a:pt x="746290" y="877227"/>
                  </a:lnTo>
                  <a:lnTo>
                    <a:pt x="783139" y="849620"/>
                  </a:lnTo>
                  <a:lnTo>
                    <a:pt x="817130" y="818668"/>
                  </a:lnTo>
                  <a:lnTo>
                    <a:pt x="848024" y="784613"/>
                  </a:lnTo>
                  <a:lnTo>
                    <a:pt x="875579" y="747694"/>
                  </a:lnTo>
                  <a:lnTo>
                    <a:pt x="899554" y="708154"/>
                  </a:lnTo>
                  <a:lnTo>
                    <a:pt x="919710" y="666233"/>
                  </a:lnTo>
                  <a:lnTo>
                    <a:pt x="935806" y="622173"/>
                  </a:lnTo>
                  <a:lnTo>
                    <a:pt x="947601" y="576214"/>
                  </a:lnTo>
                  <a:lnTo>
                    <a:pt x="954854" y="528597"/>
                  </a:lnTo>
                  <a:lnTo>
                    <a:pt x="957326" y="479564"/>
                  </a:lnTo>
                  <a:lnTo>
                    <a:pt x="954854" y="430531"/>
                  </a:lnTo>
                  <a:lnTo>
                    <a:pt x="947601" y="382915"/>
                  </a:lnTo>
                  <a:lnTo>
                    <a:pt x="935806" y="336956"/>
                  </a:lnTo>
                  <a:lnTo>
                    <a:pt x="919710" y="292895"/>
                  </a:lnTo>
                  <a:lnTo>
                    <a:pt x="899554" y="250974"/>
                  </a:lnTo>
                  <a:lnTo>
                    <a:pt x="875579" y="211434"/>
                  </a:lnTo>
                  <a:lnTo>
                    <a:pt x="848024" y="174516"/>
                  </a:lnTo>
                  <a:lnTo>
                    <a:pt x="817130" y="140460"/>
                  </a:lnTo>
                  <a:lnTo>
                    <a:pt x="783139" y="109508"/>
                  </a:lnTo>
                  <a:lnTo>
                    <a:pt x="746290" y="81901"/>
                  </a:lnTo>
                  <a:lnTo>
                    <a:pt x="706824" y="57880"/>
                  </a:lnTo>
                  <a:lnTo>
                    <a:pt x="664982" y="37686"/>
                  </a:lnTo>
                  <a:lnTo>
                    <a:pt x="621004" y="21560"/>
                  </a:lnTo>
                  <a:lnTo>
                    <a:pt x="575131" y="9742"/>
                  </a:lnTo>
                  <a:lnTo>
                    <a:pt x="527604" y="2475"/>
                  </a:lnTo>
                  <a:lnTo>
                    <a:pt x="478663" y="0"/>
                  </a:ln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close/>
                </a:path>
              </a:pathLst>
            </a:custGeom>
            <a:ln w="31750">
              <a:solidFill>
                <a:srgbClr val="00B3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59209" y="695744"/>
            <a:ext cx="385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>
                <a:latin typeface="Trebuchet MS"/>
                <a:cs typeface="Trebuchet MS"/>
              </a:rPr>
              <a:t>4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13</a:t>
            </a:fld>
            <a:endParaRPr spc="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904925"/>
            <a:ext cx="2934335" cy="2001520"/>
            <a:chOff x="457200" y="904925"/>
            <a:chExt cx="2934335" cy="2001520"/>
          </a:xfrm>
        </p:grpSpPr>
        <p:sp>
          <p:nvSpPr>
            <p:cNvPr id="3" name="object 3"/>
            <p:cNvSpPr/>
            <p:nvPr/>
          </p:nvSpPr>
          <p:spPr>
            <a:xfrm>
              <a:off x="1089572" y="1195360"/>
              <a:ext cx="1694539" cy="13948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250" y="923975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1204" y="923975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7500" marR="463550">
              <a:lnSpc>
                <a:spcPct val="107200"/>
              </a:lnSpc>
              <a:spcBef>
                <a:spcPts val="1460"/>
              </a:spcBef>
            </a:pPr>
            <a:r>
              <a:rPr sz="1400" spc="-165" dirty="0">
                <a:latin typeface="Arial Black"/>
                <a:cs typeface="Arial Black"/>
              </a:rPr>
              <a:t>Citizens </a:t>
            </a:r>
            <a:r>
              <a:rPr sz="1400" spc="-175" dirty="0">
                <a:latin typeface="Arial Black"/>
                <a:cs typeface="Arial Black"/>
              </a:rPr>
              <a:t>Advice </a:t>
            </a:r>
            <a:r>
              <a:rPr sz="1400" spc="-160" dirty="0">
                <a:latin typeface="Arial Black"/>
                <a:cs typeface="Arial Black"/>
              </a:rPr>
              <a:t>have </a:t>
            </a:r>
            <a:r>
              <a:rPr sz="1400" spc="-140" dirty="0">
                <a:latin typeface="Arial Black"/>
                <a:cs typeface="Arial Black"/>
              </a:rPr>
              <a:t>a guide </a:t>
            </a:r>
            <a:r>
              <a:rPr sz="1400" spc="-130" dirty="0">
                <a:latin typeface="Arial Black"/>
                <a:cs typeface="Arial Black"/>
              </a:rPr>
              <a:t>on their  </a:t>
            </a:r>
            <a:r>
              <a:rPr sz="1400" spc="-175" dirty="0">
                <a:latin typeface="Arial Black"/>
                <a:cs typeface="Arial Black"/>
              </a:rPr>
              <a:t>website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35" dirty="0">
                <a:latin typeface="Arial Black"/>
                <a:cs typeface="Arial Black"/>
              </a:rPr>
              <a:t>help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10" dirty="0">
                <a:latin typeface="Arial Black"/>
                <a:cs typeface="Arial Black"/>
              </a:rPr>
              <a:t>fill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20" dirty="0">
                <a:latin typeface="Arial Black"/>
                <a:cs typeface="Arial Black"/>
              </a:rPr>
              <a:t>form</a:t>
            </a:r>
            <a:r>
              <a:rPr sz="1400" spc="-40" dirty="0">
                <a:latin typeface="Arial Black"/>
                <a:cs typeface="Arial Black"/>
              </a:rPr>
              <a:t> </a:t>
            </a:r>
            <a:r>
              <a:rPr sz="1400" spc="-125" dirty="0">
                <a:latin typeface="Arial Black"/>
                <a:cs typeface="Arial Black"/>
              </a:rPr>
              <a:t>in.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345256"/>
            <a:ext cx="604901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latin typeface="Arial Black"/>
                <a:cs typeface="Arial Black"/>
              </a:rPr>
              <a:t>For </a:t>
            </a:r>
            <a:r>
              <a:rPr sz="1400" spc="-150" dirty="0">
                <a:latin typeface="Arial Black"/>
                <a:cs typeface="Arial Black"/>
              </a:rPr>
              <a:t>more </a:t>
            </a:r>
            <a:r>
              <a:rPr sz="1400" spc="-125" dirty="0">
                <a:latin typeface="Arial Black"/>
                <a:cs typeface="Arial Black"/>
              </a:rPr>
              <a:t>information </a:t>
            </a:r>
            <a:r>
              <a:rPr sz="1400" spc="-130" dirty="0">
                <a:latin typeface="Arial Black"/>
                <a:cs typeface="Arial Black"/>
              </a:rPr>
              <a:t>on </a:t>
            </a:r>
            <a:r>
              <a:rPr sz="1400" spc="-120" dirty="0">
                <a:latin typeface="Arial Black"/>
                <a:cs typeface="Arial Black"/>
              </a:rPr>
              <a:t>filling </a:t>
            </a:r>
            <a:r>
              <a:rPr sz="1400" spc="-125" dirty="0">
                <a:latin typeface="Arial Black"/>
                <a:cs typeface="Arial Black"/>
              </a:rPr>
              <a:t>in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25" dirty="0">
                <a:latin typeface="Arial Black"/>
                <a:cs typeface="Arial Black"/>
              </a:rPr>
              <a:t>form,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</a:t>
            </a:r>
            <a:r>
              <a:rPr sz="1400" spc="95" dirty="0">
                <a:latin typeface="Arial Black"/>
                <a:cs typeface="Arial Black"/>
              </a:rPr>
              <a:t> </a:t>
            </a:r>
            <a:r>
              <a:rPr sz="1400" u="sng" spc="-165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  <a:hlinkClick r:id="rId3"/>
              </a:rPr>
              <a:t>www.</a:t>
            </a:r>
            <a:r>
              <a:rPr sz="1400" u="sng" spc="-165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</a:rPr>
              <a:t>citizensadvice.org.uk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400" spc="-185" dirty="0">
                <a:latin typeface="Arial Black"/>
                <a:cs typeface="Arial Black"/>
              </a:rPr>
              <a:t>Search </a:t>
            </a:r>
            <a:r>
              <a:rPr sz="1400" spc="-120" dirty="0">
                <a:latin typeface="Arial Black"/>
                <a:cs typeface="Arial Black"/>
              </a:rPr>
              <a:t>for </a:t>
            </a:r>
            <a:r>
              <a:rPr sz="1400" b="1" spc="-5" dirty="0">
                <a:latin typeface="Trebuchet MS"/>
                <a:cs typeface="Trebuchet MS"/>
              </a:rPr>
              <a:t>Help with </a:t>
            </a:r>
            <a:r>
              <a:rPr sz="1400" b="1" spc="-20" dirty="0">
                <a:latin typeface="Trebuchet MS"/>
                <a:cs typeface="Trebuchet MS"/>
              </a:rPr>
              <a:t>your </a:t>
            </a:r>
            <a:r>
              <a:rPr sz="1400" b="1" spc="45" dirty="0">
                <a:latin typeface="Trebuchet MS"/>
                <a:cs typeface="Trebuchet MS"/>
              </a:rPr>
              <a:t>PIP</a:t>
            </a:r>
            <a:r>
              <a:rPr sz="1400" b="1" spc="-190" dirty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claim</a:t>
            </a:r>
            <a:r>
              <a:rPr sz="1400" spc="-15" dirty="0"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4446029"/>
            <a:ext cx="2934335" cy="2001520"/>
            <a:chOff x="457200" y="4446029"/>
            <a:chExt cx="2934335" cy="2001520"/>
          </a:xfrm>
        </p:grpSpPr>
        <p:sp>
          <p:nvSpPr>
            <p:cNvPr id="8" name="object 8"/>
            <p:cNvSpPr/>
            <p:nvPr/>
          </p:nvSpPr>
          <p:spPr>
            <a:xfrm>
              <a:off x="1121186" y="4673360"/>
              <a:ext cx="1530143" cy="15905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50" y="4465079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91204" y="4465079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7500" marR="325755">
              <a:lnSpc>
                <a:spcPct val="107200"/>
              </a:lnSpc>
              <a:spcBef>
                <a:spcPts val="1135"/>
              </a:spcBef>
            </a:pPr>
            <a:r>
              <a:rPr sz="1400" spc="-225" dirty="0">
                <a:latin typeface="Arial Black"/>
                <a:cs typeface="Arial Black"/>
              </a:rPr>
              <a:t>You </a:t>
            </a:r>
            <a:r>
              <a:rPr sz="1400" spc="-145" dirty="0">
                <a:latin typeface="Arial Black"/>
                <a:cs typeface="Arial Black"/>
              </a:rPr>
              <a:t>must </a:t>
            </a:r>
            <a:r>
              <a:rPr sz="1400" spc="-110" dirty="0">
                <a:latin typeface="Arial Black"/>
                <a:cs typeface="Arial Black"/>
              </a:rPr>
              <a:t>fill </a:t>
            </a:r>
            <a:r>
              <a:rPr sz="1400" spc="-125" dirty="0">
                <a:latin typeface="Arial Black"/>
                <a:cs typeface="Arial Black"/>
              </a:rPr>
              <a:t>in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20" dirty="0">
                <a:latin typeface="Arial Black"/>
                <a:cs typeface="Arial Black"/>
              </a:rPr>
              <a:t>form </a:t>
            </a:r>
            <a:r>
              <a:rPr sz="1400" spc="-130" dirty="0">
                <a:latin typeface="Arial Black"/>
                <a:cs typeface="Arial Black"/>
              </a:rPr>
              <a:t>and </a:t>
            </a:r>
            <a:r>
              <a:rPr sz="1400" spc="-160" dirty="0">
                <a:latin typeface="Arial Black"/>
                <a:cs typeface="Arial Black"/>
              </a:rPr>
              <a:t>send </a:t>
            </a:r>
            <a:r>
              <a:rPr sz="1400" spc="-120" dirty="0">
                <a:latin typeface="Arial Black"/>
                <a:cs typeface="Arial Black"/>
              </a:rPr>
              <a:t>it </a:t>
            </a:r>
            <a:r>
              <a:rPr sz="1400" spc="-125" dirty="0">
                <a:latin typeface="Arial Black"/>
                <a:cs typeface="Arial Black"/>
              </a:rPr>
              <a:t>to  </a:t>
            </a:r>
            <a:r>
              <a:rPr sz="1400" spc="-170" dirty="0">
                <a:latin typeface="Arial Black"/>
                <a:cs typeface="Arial Black"/>
              </a:rPr>
              <a:t>us </a:t>
            </a:r>
            <a:r>
              <a:rPr sz="1400" spc="-160" dirty="0">
                <a:latin typeface="Arial Black"/>
                <a:cs typeface="Arial Black"/>
              </a:rPr>
              <a:t>by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40" dirty="0">
                <a:latin typeface="Arial Black"/>
                <a:cs typeface="Arial Black"/>
              </a:rPr>
              <a:t>date </a:t>
            </a:r>
            <a:r>
              <a:rPr sz="1400" spc="-165" dirty="0">
                <a:latin typeface="Arial Black"/>
                <a:cs typeface="Arial Black"/>
              </a:rPr>
              <a:t>shown </a:t>
            </a:r>
            <a:r>
              <a:rPr sz="1400" spc="-130" dirty="0">
                <a:latin typeface="Arial Black"/>
                <a:cs typeface="Arial Black"/>
              </a:rPr>
              <a:t>on </a:t>
            </a:r>
            <a:r>
              <a:rPr sz="1400" spc="-135" dirty="0">
                <a:latin typeface="Arial Black"/>
                <a:cs typeface="Arial Black"/>
              </a:rPr>
              <a:t>the</a:t>
            </a:r>
            <a:r>
              <a:rPr sz="1400" spc="45" dirty="0">
                <a:latin typeface="Arial Black"/>
                <a:cs typeface="Arial Black"/>
              </a:rPr>
              <a:t> </a:t>
            </a:r>
            <a:r>
              <a:rPr sz="1400" spc="-135" dirty="0">
                <a:latin typeface="Arial Black"/>
                <a:cs typeface="Arial Black"/>
              </a:rPr>
              <a:t>letter.</a:t>
            </a:r>
            <a:endParaRPr sz="1400">
              <a:latin typeface="Arial Black"/>
              <a:cs typeface="Arial Black"/>
            </a:endParaRPr>
          </a:p>
          <a:p>
            <a:pPr marL="317500">
              <a:lnSpc>
                <a:spcPct val="100000"/>
              </a:lnSpc>
              <a:spcBef>
                <a:spcPts val="1540"/>
              </a:spcBef>
            </a:pPr>
            <a:r>
              <a:rPr sz="1400" spc="-190" dirty="0">
                <a:latin typeface="Arial Black"/>
                <a:cs typeface="Arial Black"/>
              </a:rPr>
              <a:t>This </a:t>
            </a:r>
            <a:r>
              <a:rPr sz="1400" spc="-140" dirty="0">
                <a:latin typeface="Arial Black"/>
                <a:cs typeface="Arial Black"/>
              </a:rPr>
              <a:t>date </a:t>
            </a:r>
            <a:r>
              <a:rPr sz="1400" spc="-175" dirty="0">
                <a:latin typeface="Arial Black"/>
                <a:cs typeface="Arial Black"/>
              </a:rPr>
              <a:t>is </a:t>
            </a:r>
            <a:r>
              <a:rPr sz="1400" spc="-125" dirty="0">
                <a:latin typeface="Arial Black"/>
                <a:cs typeface="Arial Black"/>
              </a:rPr>
              <a:t>in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60" dirty="0">
                <a:latin typeface="Arial Black"/>
                <a:cs typeface="Arial Black"/>
              </a:rPr>
              <a:t>section </a:t>
            </a:r>
            <a:r>
              <a:rPr sz="1400" spc="-120" dirty="0">
                <a:latin typeface="Arial Black"/>
                <a:cs typeface="Arial Black"/>
              </a:rPr>
              <a:t>that</a:t>
            </a:r>
            <a:r>
              <a:rPr sz="1400" spc="60" dirty="0">
                <a:latin typeface="Arial Black"/>
                <a:cs typeface="Arial Black"/>
              </a:rPr>
              <a:t> </a:t>
            </a:r>
            <a:r>
              <a:rPr sz="1400" spc="-190" dirty="0">
                <a:latin typeface="Arial Black"/>
                <a:cs typeface="Arial Black"/>
              </a:rPr>
              <a:t>says</a:t>
            </a:r>
            <a:endParaRPr sz="1400">
              <a:latin typeface="Arial Black"/>
              <a:cs typeface="Arial Black"/>
            </a:endParaRPr>
          </a:p>
          <a:p>
            <a:pPr marL="317500">
              <a:lnSpc>
                <a:spcPct val="100000"/>
              </a:lnSpc>
              <a:spcBef>
                <a:spcPts val="120"/>
              </a:spcBef>
            </a:pPr>
            <a:r>
              <a:rPr sz="1400" b="1" spc="40" dirty="0">
                <a:latin typeface="Trebuchet MS"/>
                <a:cs typeface="Trebuchet MS"/>
              </a:rPr>
              <a:t>What</a:t>
            </a:r>
            <a:r>
              <a:rPr sz="1400" b="1" spc="-75" dirty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we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b="1" spc="15" dirty="0">
                <a:latin typeface="Trebuchet MS"/>
                <a:cs typeface="Trebuchet MS"/>
              </a:rPr>
              <a:t>want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b="1" spc="-10" dirty="0">
                <a:latin typeface="Trebuchet MS"/>
                <a:cs typeface="Trebuchet MS"/>
              </a:rPr>
              <a:t>you</a:t>
            </a:r>
            <a:r>
              <a:rPr sz="1400" b="1" spc="-75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to</a:t>
            </a:r>
            <a:r>
              <a:rPr sz="1400" b="1" spc="-70" dirty="0">
                <a:latin typeface="Trebuchet MS"/>
                <a:cs typeface="Trebuchet MS"/>
              </a:rPr>
              <a:t> </a:t>
            </a:r>
            <a:r>
              <a:rPr sz="1400" b="1" spc="-55" dirty="0">
                <a:latin typeface="Trebuchet MS"/>
                <a:cs typeface="Trebuchet MS"/>
              </a:rPr>
              <a:t>do.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200" y="7037031"/>
            <a:ext cx="2934335" cy="2001520"/>
            <a:chOff x="457200" y="7037031"/>
            <a:chExt cx="2934335" cy="2001520"/>
          </a:xfrm>
        </p:grpSpPr>
        <p:sp>
          <p:nvSpPr>
            <p:cNvPr id="12" name="object 12"/>
            <p:cNvSpPr/>
            <p:nvPr/>
          </p:nvSpPr>
          <p:spPr>
            <a:xfrm>
              <a:off x="1298228" y="7498176"/>
              <a:ext cx="1163415" cy="10925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50" y="7056081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91204" y="7056081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7500" marR="533400">
              <a:lnSpc>
                <a:spcPct val="107200"/>
              </a:lnSpc>
              <a:spcBef>
                <a:spcPts val="1135"/>
              </a:spcBef>
            </a:pPr>
            <a:r>
              <a:rPr sz="1400" spc="-225" dirty="0">
                <a:latin typeface="Arial Black"/>
                <a:cs typeface="Arial Black"/>
              </a:rPr>
              <a:t>You </a:t>
            </a:r>
            <a:r>
              <a:rPr sz="1400" spc="-160" dirty="0">
                <a:latin typeface="Arial Black"/>
                <a:cs typeface="Arial Black"/>
              </a:rPr>
              <a:t>have </a:t>
            </a:r>
            <a:r>
              <a:rPr sz="1400" spc="-140" dirty="0">
                <a:latin typeface="Arial Black"/>
                <a:cs typeface="Arial Black"/>
              </a:rPr>
              <a:t>1 </a:t>
            </a:r>
            <a:r>
              <a:rPr sz="1400" spc="-125" dirty="0">
                <a:latin typeface="Arial Black"/>
                <a:cs typeface="Arial Black"/>
              </a:rPr>
              <a:t>month to </a:t>
            </a:r>
            <a:r>
              <a:rPr sz="1400" spc="-155" dirty="0">
                <a:latin typeface="Arial Black"/>
                <a:cs typeface="Arial Black"/>
              </a:rPr>
              <a:t>complete </a:t>
            </a:r>
            <a:r>
              <a:rPr sz="1400" spc="-140" dirty="0">
                <a:latin typeface="Arial Black"/>
                <a:cs typeface="Arial Black"/>
              </a:rPr>
              <a:t>your  </a:t>
            </a:r>
            <a:r>
              <a:rPr sz="1400" spc="-120" dirty="0">
                <a:latin typeface="Arial Black"/>
                <a:cs typeface="Arial Black"/>
              </a:rPr>
              <a:t>form </a:t>
            </a:r>
            <a:r>
              <a:rPr sz="1400" spc="-130" dirty="0">
                <a:latin typeface="Arial Black"/>
                <a:cs typeface="Arial Black"/>
              </a:rPr>
              <a:t>and </a:t>
            </a:r>
            <a:r>
              <a:rPr sz="1400" spc="-160" dirty="0">
                <a:latin typeface="Arial Black"/>
                <a:cs typeface="Arial Black"/>
              </a:rPr>
              <a:t>send </a:t>
            </a:r>
            <a:r>
              <a:rPr sz="1400" spc="-120" dirty="0">
                <a:latin typeface="Arial Black"/>
                <a:cs typeface="Arial Black"/>
              </a:rPr>
              <a:t>it </a:t>
            </a:r>
            <a:r>
              <a:rPr sz="1400" spc="-125" dirty="0">
                <a:latin typeface="Arial Black"/>
                <a:cs typeface="Arial Black"/>
              </a:rPr>
              <a:t>to</a:t>
            </a:r>
            <a:r>
              <a:rPr sz="1400" spc="-80" dirty="0">
                <a:latin typeface="Arial Black"/>
                <a:cs typeface="Arial Black"/>
              </a:rPr>
              <a:t> </a:t>
            </a:r>
            <a:r>
              <a:rPr sz="1400" spc="-155" dirty="0">
                <a:latin typeface="Arial Black"/>
                <a:cs typeface="Arial Black"/>
              </a:rPr>
              <a:t>us.</a:t>
            </a:r>
            <a:endParaRPr sz="1400">
              <a:latin typeface="Arial Black"/>
              <a:cs typeface="Arial Black"/>
            </a:endParaRPr>
          </a:p>
          <a:p>
            <a:pPr marL="317500" marR="652780">
              <a:lnSpc>
                <a:spcPct val="107200"/>
              </a:lnSpc>
              <a:spcBef>
                <a:spcPts val="1420"/>
              </a:spcBef>
            </a:pPr>
            <a:r>
              <a:rPr sz="1400" spc="-45" dirty="0">
                <a:latin typeface="Arial Black"/>
                <a:cs typeface="Arial Black"/>
              </a:rPr>
              <a:t>If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50" dirty="0">
                <a:latin typeface="Arial Black"/>
                <a:cs typeface="Arial Black"/>
              </a:rPr>
              <a:t>need more </a:t>
            </a:r>
            <a:r>
              <a:rPr sz="1400" spc="-135" dirty="0">
                <a:latin typeface="Arial Black"/>
                <a:cs typeface="Arial Black"/>
              </a:rPr>
              <a:t>time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10" dirty="0">
                <a:latin typeface="Arial Black"/>
                <a:cs typeface="Arial Black"/>
              </a:rPr>
              <a:t>fill </a:t>
            </a:r>
            <a:r>
              <a:rPr sz="1400" spc="-125" dirty="0">
                <a:latin typeface="Arial Black"/>
                <a:cs typeface="Arial Black"/>
              </a:rPr>
              <a:t>in </a:t>
            </a:r>
            <a:r>
              <a:rPr sz="1400" spc="-135" dirty="0">
                <a:latin typeface="Arial Black"/>
                <a:cs typeface="Arial Black"/>
              </a:rPr>
              <a:t>the  </a:t>
            </a:r>
            <a:r>
              <a:rPr sz="1400" spc="-125" dirty="0">
                <a:latin typeface="Arial Black"/>
                <a:cs typeface="Arial Black"/>
              </a:rPr>
              <a:t>form, </a:t>
            </a:r>
            <a:r>
              <a:rPr sz="1400" spc="-160" dirty="0">
                <a:latin typeface="Arial Black"/>
                <a:cs typeface="Arial Black"/>
              </a:rPr>
              <a:t>please </a:t>
            </a:r>
            <a:r>
              <a:rPr sz="1400" spc="-130" dirty="0">
                <a:latin typeface="Arial Black"/>
                <a:cs typeface="Arial Black"/>
              </a:rPr>
              <a:t>let </a:t>
            </a:r>
            <a:r>
              <a:rPr sz="1400" spc="-170" dirty="0">
                <a:latin typeface="Arial Black"/>
                <a:cs typeface="Arial Black"/>
              </a:rPr>
              <a:t>us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175" dirty="0">
                <a:latin typeface="Arial Black"/>
                <a:cs typeface="Arial Black"/>
              </a:rPr>
              <a:t>know.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14</a:t>
            </a:fld>
            <a:endParaRPr spc="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7296" y="886244"/>
            <a:ext cx="4874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rebuchet MS"/>
                <a:cs typeface="Trebuchet MS"/>
              </a:rPr>
              <a:t>After</a:t>
            </a:r>
            <a:r>
              <a:rPr sz="2400" b="1" spc="-125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you</a:t>
            </a:r>
            <a:r>
              <a:rPr sz="2400" b="1" spc="-12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have</a:t>
            </a:r>
            <a:r>
              <a:rPr sz="2400" b="1" spc="-125" dirty="0">
                <a:latin typeface="Trebuchet MS"/>
                <a:cs typeface="Trebuchet MS"/>
              </a:rPr>
              <a:t> </a:t>
            </a:r>
            <a:r>
              <a:rPr sz="2400" b="1" spc="20" dirty="0">
                <a:latin typeface="Trebuchet MS"/>
                <a:cs typeface="Trebuchet MS"/>
              </a:rPr>
              <a:t>sent</a:t>
            </a:r>
            <a:r>
              <a:rPr sz="2400" b="1" spc="-120" dirty="0">
                <a:latin typeface="Trebuchet MS"/>
                <a:cs typeface="Trebuchet MS"/>
              </a:rPr>
              <a:t> </a:t>
            </a:r>
            <a:r>
              <a:rPr sz="2400" b="1" spc="-15" dirty="0">
                <a:latin typeface="Trebuchet MS"/>
                <a:cs typeface="Trebuchet MS"/>
              </a:rPr>
              <a:t>the</a:t>
            </a:r>
            <a:r>
              <a:rPr sz="2400" b="1" spc="-125" dirty="0">
                <a:latin typeface="Trebuchet MS"/>
                <a:cs typeface="Trebuchet MS"/>
              </a:rPr>
              <a:t> </a:t>
            </a:r>
            <a:r>
              <a:rPr sz="2400" b="1" spc="5" dirty="0">
                <a:latin typeface="Trebuchet MS"/>
                <a:cs typeface="Trebuchet MS"/>
              </a:rPr>
              <a:t>form</a:t>
            </a:r>
            <a:r>
              <a:rPr sz="2400" b="1" spc="-120" dirty="0">
                <a:latin typeface="Trebuchet MS"/>
                <a:cs typeface="Trebuchet MS"/>
              </a:rPr>
              <a:t> </a:t>
            </a:r>
            <a:r>
              <a:rPr sz="2400" b="1" spc="15" dirty="0">
                <a:latin typeface="Trebuchet MS"/>
                <a:cs typeface="Trebuchet MS"/>
              </a:rPr>
              <a:t>to</a:t>
            </a:r>
            <a:r>
              <a:rPr sz="2400" b="1" spc="-125" dirty="0">
                <a:latin typeface="Trebuchet MS"/>
                <a:cs typeface="Trebuchet MS"/>
              </a:rPr>
              <a:t> </a:t>
            </a:r>
            <a:r>
              <a:rPr sz="2400" b="1" spc="50" dirty="0">
                <a:latin typeface="Trebuchet MS"/>
                <a:cs typeface="Trebuchet MS"/>
              </a:rPr>
              <a:t>us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2087892"/>
            <a:ext cx="2934335" cy="2001520"/>
            <a:chOff x="457200" y="2087892"/>
            <a:chExt cx="2934335" cy="2001520"/>
          </a:xfrm>
        </p:grpSpPr>
        <p:sp>
          <p:nvSpPr>
            <p:cNvPr id="4" name="object 4"/>
            <p:cNvSpPr/>
            <p:nvPr/>
          </p:nvSpPr>
          <p:spPr>
            <a:xfrm>
              <a:off x="988405" y="2106942"/>
              <a:ext cx="2383736" cy="19628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50" y="2106942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86"/>
                  </a:moveTo>
                  <a:lnTo>
                    <a:pt x="2895904" y="1962886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86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91204" y="2106942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8135" marR="424815">
              <a:lnSpc>
                <a:spcPct val="107200"/>
              </a:lnSpc>
              <a:spcBef>
                <a:spcPts val="1460"/>
              </a:spcBef>
            </a:pPr>
            <a:r>
              <a:rPr sz="1400" spc="-175" dirty="0">
                <a:latin typeface="Arial Black"/>
                <a:cs typeface="Arial Black"/>
              </a:rPr>
              <a:t>Most </a:t>
            </a:r>
            <a:r>
              <a:rPr sz="1400" spc="-150" dirty="0">
                <a:latin typeface="Arial Black"/>
                <a:cs typeface="Arial Black"/>
              </a:rPr>
              <a:t>people </a:t>
            </a:r>
            <a:r>
              <a:rPr sz="1400" spc="-145" dirty="0">
                <a:latin typeface="Arial Black"/>
                <a:cs typeface="Arial Black"/>
              </a:rPr>
              <a:t>will </a:t>
            </a:r>
            <a:r>
              <a:rPr sz="1400" spc="-160" dirty="0">
                <a:latin typeface="Arial Black"/>
                <a:cs typeface="Arial Black"/>
              </a:rPr>
              <a:t>have </a:t>
            </a:r>
            <a:r>
              <a:rPr sz="1400" spc="-130" dirty="0">
                <a:latin typeface="Arial Black"/>
                <a:cs typeface="Arial Black"/>
              </a:rPr>
              <a:t>an </a:t>
            </a:r>
            <a:r>
              <a:rPr sz="1400" spc="-170" dirty="0">
                <a:latin typeface="Arial Black"/>
                <a:cs typeface="Arial Black"/>
              </a:rPr>
              <a:t>assessment  </a:t>
            </a:r>
            <a:r>
              <a:rPr sz="1400" spc="-150" dirty="0">
                <a:latin typeface="Arial Black"/>
                <a:cs typeface="Arial Black"/>
              </a:rPr>
              <a:t>with </a:t>
            </a:r>
            <a:r>
              <a:rPr sz="1400" spc="-140" dirty="0">
                <a:latin typeface="Arial Black"/>
                <a:cs typeface="Arial Black"/>
              </a:rPr>
              <a:t>a </a:t>
            </a:r>
            <a:r>
              <a:rPr sz="1400" spc="-130" dirty="0">
                <a:latin typeface="Arial Black"/>
                <a:cs typeface="Arial Black"/>
              </a:rPr>
              <a:t>health</a:t>
            </a:r>
            <a:r>
              <a:rPr sz="1400" spc="-80" dirty="0">
                <a:latin typeface="Arial Black"/>
                <a:cs typeface="Arial Black"/>
              </a:rPr>
              <a:t> </a:t>
            </a:r>
            <a:r>
              <a:rPr sz="1400" spc="-145" dirty="0">
                <a:latin typeface="Arial Black"/>
                <a:cs typeface="Arial Black"/>
              </a:rPr>
              <a:t>professional.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4793018"/>
            <a:ext cx="2934335" cy="2001520"/>
            <a:chOff x="457200" y="4793018"/>
            <a:chExt cx="2934335" cy="2001520"/>
          </a:xfrm>
        </p:grpSpPr>
        <p:sp>
          <p:nvSpPr>
            <p:cNvPr id="8" name="object 8"/>
            <p:cNvSpPr/>
            <p:nvPr/>
          </p:nvSpPr>
          <p:spPr>
            <a:xfrm>
              <a:off x="659614" y="5014038"/>
              <a:ext cx="2484903" cy="1584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50" y="4812068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91204" y="4812068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7500" marR="405130">
              <a:lnSpc>
                <a:spcPct val="107200"/>
              </a:lnSpc>
              <a:spcBef>
                <a:spcPts val="1460"/>
              </a:spcBef>
            </a:pPr>
            <a:r>
              <a:rPr sz="1400" spc="-155" dirty="0">
                <a:latin typeface="Arial Black"/>
                <a:cs typeface="Arial Black"/>
              </a:rPr>
              <a:t>We </a:t>
            </a:r>
            <a:r>
              <a:rPr sz="1400" spc="-145" dirty="0">
                <a:latin typeface="Arial Black"/>
                <a:cs typeface="Arial Black"/>
              </a:rPr>
              <a:t>will </a:t>
            </a:r>
            <a:r>
              <a:rPr sz="1400" spc="-160" dirty="0">
                <a:latin typeface="Arial Black"/>
                <a:cs typeface="Arial Black"/>
              </a:rPr>
              <a:t>look </a:t>
            </a:r>
            <a:r>
              <a:rPr sz="1400" spc="-125" dirty="0">
                <a:latin typeface="Arial Black"/>
                <a:cs typeface="Arial Black"/>
              </a:rPr>
              <a:t>at </a:t>
            </a:r>
            <a:r>
              <a:rPr sz="1400" spc="-140" dirty="0">
                <a:latin typeface="Arial Black"/>
                <a:cs typeface="Arial Black"/>
              </a:rPr>
              <a:t>your </a:t>
            </a:r>
            <a:r>
              <a:rPr sz="1400" spc="-120" dirty="0">
                <a:latin typeface="Arial Black"/>
                <a:cs typeface="Arial Black"/>
              </a:rPr>
              <a:t>form </a:t>
            </a:r>
            <a:r>
              <a:rPr sz="1400" spc="-130" dirty="0">
                <a:latin typeface="Arial Black"/>
                <a:cs typeface="Arial Black"/>
              </a:rPr>
              <a:t>and </a:t>
            </a:r>
            <a:r>
              <a:rPr sz="1400" spc="-120" dirty="0">
                <a:latin typeface="Arial Black"/>
                <a:cs typeface="Arial Black"/>
              </a:rPr>
              <a:t>all </a:t>
            </a:r>
            <a:r>
              <a:rPr sz="1400" spc="-140" dirty="0">
                <a:latin typeface="Arial Black"/>
                <a:cs typeface="Arial Black"/>
              </a:rPr>
              <a:t>your  supporting</a:t>
            </a:r>
            <a:r>
              <a:rPr sz="1400" spc="-125" dirty="0">
                <a:latin typeface="Arial Black"/>
                <a:cs typeface="Arial Black"/>
              </a:rPr>
              <a:t> information.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200" y="7497915"/>
            <a:ext cx="2934335" cy="2001520"/>
            <a:chOff x="457200" y="7497915"/>
            <a:chExt cx="2934335" cy="2001520"/>
          </a:xfrm>
        </p:grpSpPr>
        <p:sp>
          <p:nvSpPr>
            <p:cNvPr id="12" name="object 12"/>
            <p:cNvSpPr/>
            <p:nvPr/>
          </p:nvSpPr>
          <p:spPr>
            <a:xfrm>
              <a:off x="830332" y="7586378"/>
              <a:ext cx="2541809" cy="18867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50" y="7516965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91204" y="7516965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1580"/>
              </a:spcBef>
            </a:pPr>
            <a:r>
              <a:rPr sz="1400" spc="-155" dirty="0">
                <a:latin typeface="Arial Black"/>
                <a:cs typeface="Arial Black"/>
              </a:rPr>
              <a:t>We </a:t>
            </a:r>
            <a:r>
              <a:rPr sz="1400" spc="-145" dirty="0">
                <a:latin typeface="Arial Black"/>
                <a:cs typeface="Arial Black"/>
              </a:rPr>
              <a:t>will </a:t>
            </a:r>
            <a:r>
              <a:rPr sz="1400" spc="-170" dirty="0">
                <a:latin typeface="Arial Black"/>
                <a:cs typeface="Arial Black"/>
              </a:rPr>
              <a:t>use </a:t>
            </a:r>
            <a:r>
              <a:rPr sz="1400" spc="-145" dirty="0">
                <a:latin typeface="Arial Black"/>
                <a:cs typeface="Arial Black"/>
              </a:rPr>
              <a:t>this </a:t>
            </a:r>
            <a:r>
              <a:rPr sz="1400" spc="-125" dirty="0">
                <a:latin typeface="Arial Black"/>
                <a:cs typeface="Arial Black"/>
              </a:rPr>
              <a:t>information to</a:t>
            </a:r>
            <a:r>
              <a:rPr sz="1400" spc="10" dirty="0">
                <a:latin typeface="Arial Black"/>
                <a:cs typeface="Arial Black"/>
              </a:rPr>
              <a:t> </a:t>
            </a:r>
            <a:r>
              <a:rPr sz="1400" spc="-165" dirty="0">
                <a:latin typeface="Arial Black"/>
                <a:cs typeface="Arial Black"/>
              </a:rPr>
              <a:t>decide</a:t>
            </a:r>
            <a:endParaRPr sz="1400">
              <a:latin typeface="Arial Black"/>
              <a:cs typeface="Arial Black"/>
            </a:endParaRPr>
          </a:p>
          <a:p>
            <a:pPr marL="317500">
              <a:lnSpc>
                <a:spcPct val="100000"/>
              </a:lnSpc>
              <a:spcBef>
                <a:spcPts val="120"/>
              </a:spcBef>
            </a:pPr>
            <a:r>
              <a:rPr sz="1400" b="1" spc="15" dirty="0">
                <a:latin typeface="Trebuchet MS"/>
                <a:cs typeface="Trebuchet MS"/>
              </a:rPr>
              <a:t>what </a:t>
            </a:r>
            <a:r>
              <a:rPr sz="1400" b="1" spc="-15" dirty="0">
                <a:latin typeface="Trebuchet MS"/>
                <a:cs typeface="Trebuchet MS"/>
              </a:rPr>
              <a:t>kind </a:t>
            </a:r>
            <a:r>
              <a:rPr sz="1400" spc="-110" dirty="0">
                <a:latin typeface="Arial Black"/>
                <a:cs typeface="Arial Black"/>
              </a:rPr>
              <a:t>of </a:t>
            </a:r>
            <a:r>
              <a:rPr sz="1400" spc="-170" dirty="0">
                <a:latin typeface="Arial Black"/>
                <a:cs typeface="Arial Black"/>
              </a:rPr>
              <a:t>assessment </a:t>
            </a:r>
            <a:r>
              <a:rPr sz="1400" spc="-145" dirty="0">
                <a:latin typeface="Arial Black"/>
                <a:cs typeface="Arial Black"/>
              </a:rPr>
              <a:t>you</a:t>
            </a:r>
            <a:r>
              <a:rPr sz="1400" spc="-240" dirty="0">
                <a:latin typeface="Arial Black"/>
                <a:cs typeface="Arial Black"/>
              </a:rPr>
              <a:t> </a:t>
            </a:r>
            <a:r>
              <a:rPr sz="1400" spc="-145" dirty="0">
                <a:latin typeface="Arial Black"/>
                <a:cs typeface="Arial Black"/>
              </a:rPr>
              <a:t>need.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7202" y="594004"/>
            <a:ext cx="989330" cy="991235"/>
            <a:chOff x="457202" y="594004"/>
            <a:chExt cx="989330" cy="991235"/>
          </a:xfrm>
        </p:grpSpPr>
        <p:sp>
          <p:nvSpPr>
            <p:cNvPr id="16" name="object 16"/>
            <p:cNvSpPr/>
            <p:nvPr/>
          </p:nvSpPr>
          <p:spPr>
            <a:xfrm>
              <a:off x="473074" y="60987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0"/>
                  </a:move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lnTo>
                    <a:pt x="527604" y="956653"/>
                  </a:lnTo>
                  <a:lnTo>
                    <a:pt x="575132" y="949386"/>
                  </a:lnTo>
                  <a:lnTo>
                    <a:pt x="621005" y="937569"/>
                  </a:lnTo>
                  <a:lnTo>
                    <a:pt x="664984" y="921443"/>
                  </a:lnTo>
                  <a:lnTo>
                    <a:pt x="706827" y="901248"/>
                  </a:lnTo>
                  <a:lnTo>
                    <a:pt x="746294" y="877227"/>
                  </a:lnTo>
                  <a:lnTo>
                    <a:pt x="783144" y="849620"/>
                  </a:lnTo>
                  <a:lnTo>
                    <a:pt x="817137" y="818668"/>
                  </a:lnTo>
                  <a:lnTo>
                    <a:pt x="848031" y="784613"/>
                  </a:lnTo>
                  <a:lnTo>
                    <a:pt x="875587" y="747694"/>
                  </a:lnTo>
                  <a:lnTo>
                    <a:pt x="899564" y="708154"/>
                  </a:lnTo>
                  <a:lnTo>
                    <a:pt x="919721" y="666233"/>
                  </a:lnTo>
                  <a:lnTo>
                    <a:pt x="935818" y="622173"/>
                  </a:lnTo>
                  <a:lnTo>
                    <a:pt x="947613" y="576214"/>
                  </a:lnTo>
                  <a:lnTo>
                    <a:pt x="954867" y="528597"/>
                  </a:lnTo>
                  <a:lnTo>
                    <a:pt x="957338" y="479564"/>
                  </a:lnTo>
                  <a:lnTo>
                    <a:pt x="954867" y="430531"/>
                  </a:lnTo>
                  <a:lnTo>
                    <a:pt x="947613" y="382915"/>
                  </a:lnTo>
                  <a:lnTo>
                    <a:pt x="935818" y="336956"/>
                  </a:lnTo>
                  <a:lnTo>
                    <a:pt x="919721" y="292895"/>
                  </a:lnTo>
                  <a:lnTo>
                    <a:pt x="899564" y="250974"/>
                  </a:lnTo>
                  <a:lnTo>
                    <a:pt x="875587" y="211434"/>
                  </a:lnTo>
                  <a:lnTo>
                    <a:pt x="848031" y="174516"/>
                  </a:lnTo>
                  <a:lnTo>
                    <a:pt x="817137" y="140460"/>
                  </a:lnTo>
                  <a:lnTo>
                    <a:pt x="783144" y="109508"/>
                  </a:lnTo>
                  <a:lnTo>
                    <a:pt x="746294" y="81901"/>
                  </a:lnTo>
                  <a:lnTo>
                    <a:pt x="706827" y="57880"/>
                  </a:lnTo>
                  <a:lnTo>
                    <a:pt x="664984" y="37686"/>
                  </a:lnTo>
                  <a:lnTo>
                    <a:pt x="621005" y="21560"/>
                  </a:lnTo>
                  <a:lnTo>
                    <a:pt x="575132" y="9742"/>
                  </a:lnTo>
                  <a:lnTo>
                    <a:pt x="527604" y="2475"/>
                  </a:lnTo>
                  <a:lnTo>
                    <a:pt x="478663" y="0"/>
                  </a:lnTo>
                  <a:close/>
                </a:path>
              </a:pathLst>
            </a:custGeom>
            <a:solidFill>
              <a:srgbClr val="BC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077" y="60987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959129"/>
                  </a:moveTo>
                  <a:lnTo>
                    <a:pt x="527604" y="956653"/>
                  </a:lnTo>
                  <a:lnTo>
                    <a:pt x="575131" y="949386"/>
                  </a:lnTo>
                  <a:lnTo>
                    <a:pt x="621004" y="937569"/>
                  </a:lnTo>
                  <a:lnTo>
                    <a:pt x="664982" y="921443"/>
                  </a:lnTo>
                  <a:lnTo>
                    <a:pt x="706824" y="901248"/>
                  </a:lnTo>
                  <a:lnTo>
                    <a:pt x="746290" y="877227"/>
                  </a:lnTo>
                  <a:lnTo>
                    <a:pt x="783139" y="849620"/>
                  </a:lnTo>
                  <a:lnTo>
                    <a:pt x="817130" y="818668"/>
                  </a:lnTo>
                  <a:lnTo>
                    <a:pt x="848024" y="784613"/>
                  </a:lnTo>
                  <a:lnTo>
                    <a:pt x="875579" y="747694"/>
                  </a:lnTo>
                  <a:lnTo>
                    <a:pt x="899554" y="708154"/>
                  </a:lnTo>
                  <a:lnTo>
                    <a:pt x="919710" y="666233"/>
                  </a:lnTo>
                  <a:lnTo>
                    <a:pt x="935806" y="622173"/>
                  </a:lnTo>
                  <a:lnTo>
                    <a:pt x="947601" y="576214"/>
                  </a:lnTo>
                  <a:lnTo>
                    <a:pt x="954854" y="528597"/>
                  </a:lnTo>
                  <a:lnTo>
                    <a:pt x="957326" y="479564"/>
                  </a:lnTo>
                  <a:lnTo>
                    <a:pt x="954854" y="430531"/>
                  </a:lnTo>
                  <a:lnTo>
                    <a:pt x="947601" y="382915"/>
                  </a:lnTo>
                  <a:lnTo>
                    <a:pt x="935806" y="336956"/>
                  </a:lnTo>
                  <a:lnTo>
                    <a:pt x="919710" y="292895"/>
                  </a:lnTo>
                  <a:lnTo>
                    <a:pt x="899554" y="250974"/>
                  </a:lnTo>
                  <a:lnTo>
                    <a:pt x="875579" y="211434"/>
                  </a:lnTo>
                  <a:lnTo>
                    <a:pt x="848024" y="174516"/>
                  </a:lnTo>
                  <a:lnTo>
                    <a:pt x="817130" y="140460"/>
                  </a:lnTo>
                  <a:lnTo>
                    <a:pt x="783139" y="109508"/>
                  </a:lnTo>
                  <a:lnTo>
                    <a:pt x="746290" y="81901"/>
                  </a:lnTo>
                  <a:lnTo>
                    <a:pt x="706824" y="57880"/>
                  </a:lnTo>
                  <a:lnTo>
                    <a:pt x="664982" y="37686"/>
                  </a:lnTo>
                  <a:lnTo>
                    <a:pt x="621004" y="21560"/>
                  </a:lnTo>
                  <a:lnTo>
                    <a:pt x="575131" y="9742"/>
                  </a:lnTo>
                  <a:lnTo>
                    <a:pt x="527604" y="2475"/>
                  </a:lnTo>
                  <a:lnTo>
                    <a:pt x="478663" y="0"/>
                  </a:ln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close/>
                </a:path>
              </a:pathLst>
            </a:custGeom>
            <a:ln w="31750">
              <a:solidFill>
                <a:srgbClr val="00B3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59209" y="695744"/>
            <a:ext cx="385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>
                <a:latin typeface="Trebuchet MS"/>
                <a:cs typeface="Trebuchet MS"/>
              </a:rPr>
              <a:t>5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15</a:t>
            </a:fld>
            <a:endParaRPr spc="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904976"/>
            <a:ext cx="2934335" cy="2001520"/>
            <a:chOff x="457200" y="904976"/>
            <a:chExt cx="2934335" cy="2001520"/>
          </a:xfrm>
        </p:grpSpPr>
        <p:sp>
          <p:nvSpPr>
            <p:cNvPr id="3" name="object 3"/>
            <p:cNvSpPr/>
            <p:nvPr/>
          </p:nvSpPr>
          <p:spPr>
            <a:xfrm>
              <a:off x="659614" y="1517305"/>
              <a:ext cx="2598715" cy="795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250" y="924026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1204" y="924026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317500" marR="531495">
              <a:lnSpc>
                <a:spcPct val="107200"/>
              </a:lnSpc>
              <a:spcBef>
                <a:spcPts val="5"/>
              </a:spcBef>
            </a:pPr>
            <a:r>
              <a:rPr sz="1400" spc="-135" dirty="0">
                <a:latin typeface="Arial Black"/>
                <a:cs typeface="Arial Black"/>
              </a:rPr>
              <a:t>All </a:t>
            </a:r>
            <a:r>
              <a:rPr sz="1400" spc="-120" dirty="0">
                <a:latin typeface="Arial Black"/>
                <a:cs typeface="Arial Black"/>
              </a:rPr>
              <a:t>face-to-face </a:t>
            </a:r>
            <a:r>
              <a:rPr sz="1400" spc="-175" dirty="0">
                <a:latin typeface="Arial Black"/>
                <a:cs typeface="Arial Black"/>
              </a:rPr>
              <a:t>assessments </a:t>
            </a:r>
            <a:r>
              <a:rPr sz="1400" spc="-155" dirty="0">
                <a:latin typeface="Arial Black"/>
                <a:cs typeface="Arial Black"/>
              </a:rPr>
              <a:t>are  </a:t>
            </a:r>
            <a:r>
              <a:rPr sz="1400" spc="-145" dirty="0">
                <a:latin typeface="Arial Black"/>
                <a:cs typeface="Arial Black"/>
              </a:rPr>
              <a:t>currently </a:t>
            </a:r>
            <a:r>
              <a:rPr sz="1400" spc="-155" dirty="0">
                <a:latin typeface="Arial Black"/>
                <a:cs typeface="Arial Black"/>
              </a:rPr>
              <a:t>suspended </a:t>
            </a:r>
            <a:r>
              <a:rPr sz="1400" spc="-180" dirty="0">
                <a:latin typeface="Arial Black"/>
                <a:cs typeface="Arial Black"/>
              </a:rPr>
              <a:t>because </a:t>
            </a:r>
            <a:r>
              <a:rPr sz="1400" spc="-110" dirty="0">
                <a:latin typeface="Arial Black"/>
                <a:cs typeface="Arial Black"/>
              </a:rPr>
              <a:t>of </a:t>
            </a:r>
            <a:r>
              <a:rPr sz="1400" spc="-135" dirty="0">
                <a:latin typeface="Arial Black"/>
                <a:cs typeface="Arial Black"/>
              </a:rPr>
              <a:t>the  </a:t>
            </a:r>
            <a:r>
              <a:rPr sz="1400" spc="-155" dirty="0">
                <a:latin typeface="Arial Black"/>
                <a:cs typeface="Arial Black"/>
              </a:rPr>
              <a:t>coronavirus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150" dirty="0">
                <a:latin typeface="Arial Black"/>
                <a:cs typeface="Arial Black"/>
              </a:rPr>
              <a:t>outbreak.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3609873"/>
            <a:ext cx="2934335" cy="2001520"/>
            <a:chOff x="457200" y="3609873"/>
            <a:chExt cx="2934335" cy="2001520"/>
          </a:xfrm>
        </p:grpSpPr>
        <p:sp>
          <p:nvSpPr>
            <p:cNvPr id="7" name="object 7"/>
            <p:cNvSpPr/>
            <p:nvPr/>
          </p:nvSpPr>
          <p:spPr>
            <a:xfrm>
              <a:off x="476250" y="3723584"/>
              <a:ext cx="2880748" cy="18682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250" y="3628923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91204" y="3628923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317500" marR="307975" algn="just">
              <a:lnSpc>
                <a:spcPct val="107200"/>
              </a:lnSpc>
              <a:spcBef>
                <a:spcPts val="5"/>
              </a:spcBef>
            </a:pPr>
            <a:r>
              <a:rPr sz="1400" spc="-130" dirty="0">
                <a:latin typeface="Arial Black"/>
                <a:cs typeface="Arial Black"/>
              </a:rPr>
              <a:t>Instead </a:t>
            </a:r>
            <a:r>
              <a:rPr sz="1400" spc="-110" dirty="0">
                <a:latin typeface="Arial Black"/>
                <a:cs typeface="Arial Black"/>
              </a:rPr>
              <a:t>of </a:t>
            </a:r>
            <a:r>
              <a:rPr sz="1400" spc="-140" dirty="0">
                <a:latin typeface="Arial Black"/>
                <a:cs typeface="Arial Black"/>
              </a:rPr>
              <a:t>a </a:t>
            </a:r>
            <a:r>
              <a:rPr sz="1400" spc="-120" dirty="0">
                <a:latin typeface="Arial Black"/>
                <a:cs typeface="Arial Black"/>
              </a:rPr>
              <a:t>face-to-face </a:t>
            </a:r>
            <a:r>
              <a:rPr sz="1400" spc="-170" dirty="0">
                <a:latin typeface="Arial Black"/>
                <a:cs typeface="Arial Black"/>
              </a:rPr>
              <a:t>assessment,  </a:t>
            </a:r>
            <a:r>
              <a:rPr sz="1400" spc="-145" dirty="0">
                <a:latin typeface="Arial Black"/>
                <a:cs typeface="Arial Black"/>
              </a:rPr>
              <a:t>you may </a:t>
            </a:r>
            <a:r>
              <a:rPr sz="1400" spc="-165" dirty="0">
                <a:latin typeface="Arial Black"/>
                <a:cs typeface="Arial Black"/>
              </a:rPr>
              <a:t>be </a:t>
            </a:r>
            <a:r>
              <a:rPr sz="1400" spc="-185" dirty="0">
                <a:latin typeface="Arial Black"/>
                <a:cs typeface="Arial Black"/>
              </a:rPr>
              <a:t>asked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60" dirty="0">
                <a:latin typeface="Arial Black"/>
                <a:cs typeface="Arial Black"/>
              </a:rPr>
              <a:t>have </a:t>
            </a:r>
            <a:r>
              <a:rPr sz="1400" spc="-140" dirty="0">
                <a:latin typeface="Arial Black"/>
                <a:cs typeface="Arial Black"/>
              </a:rPr>
              <a:t>a telephone  </a:t>
            </a:r>
            <a:r>
              <a:rPr sz="1400" spc="-170" dirty="0">
                <a:latin typeface="Arial Black"/>
                <a:cs typeface="Arial Black"/>
              </a:rPr>
              <a:t>assessment.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7200" y="6314783"/>
            <a:ext cx="2934335" cy="2001520"/>
            <a:chOff x="457200" y="6314783"/>
            <a:chExt cx="2934335" cy="2001520"/>
          </a:xfrm>
        </p:grpSpPr>
        <p:sp>
          <p:nvSpPr>
            <p:cNvPr id="11" name="object 11"/>
            <p:cNvSpPr/>
            <p:nvPr/>
          </p:nvSpPr>
          <p:spPr>
            <a:xfrm>
              <a:off x="476250" y="6340144"/>
              <a:ext cx="2895892" cy="1956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50" y="6333833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91204" y="6333833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317500" marR="558800">
              <a:lnSpc>
                <a:spcPct val="107200"/>
              </a:lnSpc>
              <a:spcBef>
                <a:spcPts val="5"/>
              </a:spcBef>
            </a:pPr>
            <a:r>
              <a:rPr sz="1400" spc="-160" dirty="0">
                <a:latin typeface="Arial Black"/>
                <a:cs typeface="Arial Black"/>
              </a:rPr>
              <a:t>British </a:t>
            </a:r>
            <a:r>
              <a:rPr sz="1400" spc="-170" dirty="0">
                <a:latin typeface="Arial Black"/>
                <a:cs typeface="Arial Black"/>
              </a:rPr>
              <a:t>Sign </a:t>
            </a:r>
            <a:r>
              <a:rPr sz="1400" spc="-160" dirty="0">
                <a:latin typeface="Arial Black"/>
                <a:cs typeface="Arial Black"/>
              </a:rPr>
              <a:t>Language </a:t>
            </a:r>
            <a:r>
              <a:rPr sz="1400" spc="-170" dirty="0">
                <a:latin typeface="Arial Black"/>
                <a:cs typeface="Arial Black"/>
              </a:rPr>
              <a:t>users </a:t>
            </a:r>
            <a:r>
              <a:rPr sz="1400" spc="-145" dirty="0">
                <a:latin typeface="Arial Black"/>
                <a:cs typeface="Arial Black"/>
              </a:rPr>
              <a:t>may </a:t>
            </a:r>
            <a:r>
              <a:rPr sz="1400" spc="-165" dirty="0">
                <a:latin typeface="Arial Black"/>
                <a:cs typeface="Arial Black"/>
              </a:rPr>
              <a:t>be  </a:t>
            </a:r>
            <a:r>
              <a:rPr sz="1400" spc="-185" dirty="0">
                <a:latin typeface="Arial Black"/>
                <a:cs typeface="Arial Black"/>
              </a:rPr>
              <a:t>asked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60" dirty="0">
                <a:latin typeface="Arial Black"/>
                <a:cs typeface="Arial Black"/>
              </a:rPr>
              <a:t>have </a:t>
            </a:r>
            <a:r>
              <a:rPr sz="1400" spc="-140" dirty="0">
                <a:latin typeface="Arial Black"/>
                <a:cs typeface="Arial Black"/>
              </a:rPr>
              <a:t>a </a:t>
            </a:r>
            <a:r>
              <a:rPr sz="1400" spc="-150" dirty="0">
                <a:latin typeface="Arial Black"/>
                <a:cs typeface="Arial Black"/>
              </a:rPr>
              <a:t>video </a:t>
            </a:r>
            <a:r>
              <a:rPr sz="1400" spc="-170" dirty="0">
                <a:latin typeface="Arial Black"/>
                <a:cs typeface="Arial Black"/>
              </a:rPr>
              <a:t>assessment  </a:t>
            </a:r>
            <a:r>
              <a:rPr sz="1400" spc="-145" dirty="0">
                <a:latin typeface="Arial Black"/>
                <a:cs typeface="Arial Black"/>
              </a:rPr>
              <a:t>using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65" dirty="0">
                <a:latin typeface="Arial Black"/>
                <a:cs typeface="Arial Black"/>
              </a:rPr>
              <a:t>Video </a:t>
            </a:r>
            <a:r>
              <a:rPr sz="1400" spc="-180" dirty="0">
                <a:latin typeface="Arial Black"/>
                <a:cs typeface="Arial Black"/>
              </a:rPr>
              <a:t>Relay</a:t>
            </a:r>
            <a:r>
              <a:rPr sz="1400" spc="-45" dirty="0">
                <a:latin typeface="Arial Black"/>
                <a:cs typeface="Arial Black"/>
              </a:rPr>
              <a:t> </a:t>
            </a:r>
            <a:r>
              <a:rPr sz="1400" spc="-180" dirty="0">
                <a:latin typeface="Arial Black"/>
                <a:cs typeface="Arial Black"/>
              </a:rPr>
              <a:t>Service.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16</a:t>
            </a:fld>
            <a:endParaRPr spc="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904964"/>
            <a:ext cx="2934335" cy="2001520"/>
            <a:chOff x="457200" y="904964"/>
            <a:chExt cx="2934335" cy="2001520"/>
          </a:xfrm>
        </p:grpSpPr>
        <p:sp>
          <p:nvSpPr>
            <p:cNvPr id="3" name="object 3"/>
            <p:cNvSpPr/>
            <p:nvPr/>
          </p:nvSpPr>
          <p:spPr>
            <a:xfrm>
              <a:off x="1386748" y="1630902"/>
              <a:ext cx="1112831" cy="5680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250" y="924014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1204" y="924014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17500" marR="504190">
              <a:lnSpc>
                <a:spcPct val="107200"/>
              </a:lnSpc>
              <a:spcBef>
                <a:spcPts val="1730"/>
              </a:spcBef>
            </a:pPr>
            <a:r>
              <a:rPr sz="1400" spc="-225" dirty="0">
                <a:latin typeface="Arial Black"/>
                <a:cs typeface="Arial Black"/>
              </a:rPr>
              <a:t>You </a:t>
            </a:r>
            <a:r>
              <a:rPr sz="1400" spc="-145" dirty="0">
                <a:latin typeface="Arial Black"/>
                <a:cs typeface="Arial Black"/>
              </a:rPr>
              <a:t>may </a:t>
            </a:r>
            <a:r>
              <a:rPr sz="1400" spc="-120" dirty="0">
                <a:latin typeface="Arial Black"/>
                <a:cs typeface="Arial Black"/>
              </a:rPr>
              <a:t>not </a:t>
            </a:r>
            <a:r>
              <a:rPr sz="1400" spc="-150" dirty="0">
                <a:latin typeface="Arial Black"/>
                <a:cs typeface="Arial Black"/>
              </a:rPr>
              <a:t>need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30" dirty="0">
                <a:latin typeface="Arial Black"/>
                <a:cs typeface="Arial Black"/>
              </a:rPr>
              <a:t>an  </a:t>
            </a:r>
            <a:r>
              <a:rPr sz="1400" spc="-170" dirty="0">
                <a:latin typeface="Arial Black"/>
                <a:cs typeface="Arial Black"/>
              </a:rPr>
              <a:t>assessment </a:t>
            </a:r>
            <a:r>
              <a:rPr sz="1400" spc="-105" dirty="0">
                <a:latin typeface="Arial Black"/>
                <a:cs typeface="Arial Black"/>
              </a:rPr>
              <a:t>if </a:t>
            </a:r>
            <a:r>
              <a:rPr sz="1400" spc="-120" dirty="0">
                <a:latin typeface="Arial Black"/>
                <a:cs typeface="Arial Black"/>
              </a:rPr>
              <a:t>it </a:t>
            </a:r>
            <a:r>
              <a:rPr sz="1400" spc="-175" dirty="0">
                <a:latin typeface="Arial Black"/>
                <a:cs typeface="Arial Black"/>
              </a:rPr>
              <a:t>is </a:t>
            </a:r>
            <a:r>
              <a:rPr sz="1400" b="1" spc="-5" dirty="0">
                <a:latin typeface="Trebuchet MS"/>
                <a:cs typeface="Trebuchet MS"/>
              </a:rPr>
              <a:t>clear </a:t>
            </a:r>
            <a:r>
              <a:rPr sz="1400" b="1" spc="-10" dirty="0">
                <a:latin typeface="Trebuchet MS"/>
                <a:cs typeface="Trebuchet MS"/>
              </a:rPr>
              <a:t>you </a:t>
            </a:r>
            <a:r>
              <a:rPr sz="1400" b="1" spc="10" dirty="0">
                <a:latin typeface="Trebuchet MS"/>
                <a:cs typeface="Trebuchet MS"/>
              </a:rPr>
              <a:t>can </a:t>
            </a:r>
            <a:r>
              <a:rPr sz="1400" b="1" spc="-20" dirty="0">
                <a:latin typeface="Trebuchet MS"/>
                <a:cs typeface="Trebuchet MS"/>
              </a:rPr>
              <a:t>or  </a:t>
            </a:r>
            <a:r>
              <a:rPr sz="1400" b="1" spc="5" dirty="0">
                <a:latin typeface="Trebuchet MS"/>
                <a:cs typeface="Trebuchet MS"/>
              </a:rPr>
              <a:t>cannot </a:t>
            </a:r>
            <a:r>
              <a:rPr sz="1400" b="1" spc="30" dirty="0">
                <a:latin typeface="Trebuchet MS"/>
                <a:cs typeface="Trebuchet MS"/>
              </a:rPr>
              <a:t>get </a:t>
            </a:r>
            <a:r>
              <a:rPr sz="1400" b="1" dirty="0">
                <a:latin typeface="Trebuchet MS"/>
                <a:cs typeface="Trebuchet MS"/>
              </a:rPr>
              <a:t>Personal</a:t>
            </a:r>
            <a:r>
              <a:rPr sz="1400" b="1" spc="-280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Independence  </a:t>
            </a:r>
            <a:r>
              <a:rPr sz="1400" b="1" spc="-15" dirty="0">
                <a:latin typeface="Trebuchet MS"/>
                <a:cs typeface="Trebuchet MS"/>
              </a:rPr>
              <a:t>Payment</a:t>
            </a:r>
            <a:r>
              <a:rPr sz="1400" spc="-15" dirty="0"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3609873"/>
            <a:ext cx="2934335" cy="2001520"/>
            <a:chOff x="457200" y="3609873"/>
            <a:chExt cx="2934335" cy="2001520"/>
          </a:xfrm>
        </p:grpSpPr>
        <p:sp>
          <p:nvSpPr>
            <p:cNvPr id="7" name="object 7"/>
            <p:cNvSpPr/>
            <p:nvPr/>
          </p:nvSpPr>
          <p:spPr>
            <a:xfrm>
              <a:off x="779749" y="3894685"/>
              <a:ext cx="2314184" cy="13604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250" y="3628923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91204" y="3628923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17500" marR="467995">
              <a:lnSpc>
                <a:spcPct val="107200"/>
              </a:lnSpc>
              <a:spcBef>
                <a:spcPts val="1230"/>
              </a:spcBef>
            </a:pPr>
            <a:r>
              <a:rPr sz="1400" spc="-45" dirty="0">
                <a:latin typeface="Arial Black"/>
                <a:cs typeface="Arial Black"/>
              </a:rPr>
              <a:t>If </a:t>
            </a:r>
            <a:r>
              <a:rPr sz="1400" spc="-215" dirty="0">
                <a:latin typeface="Arial Black"/>
                <a:cs typeface="Arial Black"/>
              </a:rPr>
              <a:t>we </a:t>
            </a:r>
            <a:r>
              <a:rPr sz="1400" spc="-200" dirty="0">
                <a:latin typeface="Arial Black"/>
                <a:cs typeface="Arial Black"/>
              </a:rPr>
              <a:t>ask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60" dirty="0">
                <a:latin typeface="Arial Black"/>
                <a:cs typeface="Arial Black"/>
              </a:rPr>
              <a:t>have </a:t>
            </a:r>
            <a:r>
              <a:rPr sz="1400" spc="-140" dirty="0">
                <a:latin typeface="Arial Black"/>
                <a:cs typeface="Arial Black"/>
              </a:rPr>
              <a:t>a telephone </a:t>
            </a:r>
            <a:r>
              <a:rPr sz="1400" spc="-130" dirty="0">
                <a:latin typeface="Arial Black"/>
                <a:cs typeface="Arial Black"/>
              </a:rPr>
              <a:t>or  </a:t>
            </a:r>
            <a:r>
              <a:rPr sz="1400" spc="-150" dirty="0">
                <a:latin typeface="Arial Black"/>
                <a:cs typeface="Arial Black"/>
              </a:rPr>
              <a:t>video </a:t>
            </a:r>
            <a:r>
              <a:rPr sz="1400" spc="-170" dirty="0">
                <a:latin typeface="Arial Black"/>
                <a:cs typeface="Arial Black"/>
              </a:rPr>
              <a:t>assessment, </a:t>
            </a:r>
            <a:r>
              <a:rPr sz="1400" b="1" spc="-10" dirty="0">
                <a:latin typeface="Trebuchet MS"/>
                <a:cs typeface="Trebuchet MS"/>
              </a:rPr>
              <a:t>you </a:t>
            </a:r>
            <a:r>
              <a:rPr sz="1400" b="1" spc="25" dirty="0">
                <a:latin typeface="Trebuchet MS"/>
                <a:cs typeface="Trebuchet MS"/>
              </a:rPr>
              <a:t>must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spc="-10" dirty="0">
                <a:latin typeface="Trebuchet MS"/>
                <a:cs typeface="Trebuchet MS"/>
              </a:rPr>
              <a:t>attend</a:t>
            </a:r>
            <a:r>
              <a:rPr sz="1400" spc="-10" dirty="0"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7200" y="6314770"/>
            <a:ext cx="2934335" cy="2001520"/>
            <a:chOff x="457200" y="6314770"/>
            <a:chExt cx="2934335" cy="2001520"/>
          </a:xfrm>
        </p:grpSpPr>
        <p:sp>
          <p:nvSpPr>
            <p:cNvPr id="11" name="object 11"/>
            <p:cNvSpPr/>
            <p:nvPr/>
          </p:nvSpPr>
          <p:spPr>
            <a:xfrm>
              <a:off x="476250" y="6428481"/>
              <a:ext cx="2880748" cy="18682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50" y="6333820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91204" y="6333820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317500" marR="438150">
              <a:lnSpc>
                <a:spcPct val="107200"/>
              </a:lnSpc>
            </a:pPr>
            <a:r>
              <a:rPr sz="1400" spc="-65" dirty="0">
                <a:latin typeface="Arial Black"/>
                <a:cs typeface="Arial Black"/>
              </a:rPr>
              <a:t>In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70" dirty="0">
                <a:latin typeface="Arial Black"/>
                <a:cs typeface="Arial Black"/>
              </a:rPr>
              <a:t>assessment, </a:t>
            </a:r>
            <a:r>
              <a:rPr sz="1400" spc="-140" dirty="0">
                <a:latin typeface="Arial Black"/>
                <a:cs typeface="Arial Black"/>
              </a:rPr>
              <a:t>a </a:t>
            </a:r>
            <a:r>
              <a:rPr sz="1400" spc="-130" dirty="0">
                <a:latin typeface="Arial Black"/>
                <a:cs typeface="Arial Black"/>
              </a:rPr>
              <a:t>health  </a:t>
            </a:r>
            <a:r>
              <a:rPr sz="1400" spc="-150" dirty="0">
                <a:latin typeface="Arial Black"/>
                <a:cs typeface="Arial Black"/>
              </a:rPr>
              <a:t>professional </a:t>
            </a:r>
            <a:r>
              <a:rPr sz="1400" spc="-145" dirty="0">
                <a:latin typeface="Arial Black"/>
                <a:cs typeface="Arial Black"/>
              </a:rPr>
              <a:t>will </a:t>
            </a:r>
            <a:r>
              <a:rPr sz="1400" spc="-200" dirty="0">
                <a:latin typeface="Arial Black"/>
                <a:cs typeface="Arial Black"/>
              </a:rPr>
              <a:t>ask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35" dirty="0">
                <a:latin typeface="Arial Black"/>
                <a:cs typeface="Arial Black"/>
              </a:rPr>
              <a:t>about </a:t>
            </a:r>
            <a:r>
              <a:rPr sz="1400" spc="-140" dirty="0">
                <a:latin typeface="Arial Black"/>
                <a:cs typeface="Arial Black"/>
              </a:rPr>
              <a:t>your  </a:t>
            </a:r>
            <a:r>
              <a:rPr sz="1400" spc="-130" dirty="0">
                <a:latin typeface="Arial Black"/>
                <a:cs typeface="Arial Black"/>
              </a:rPr>
              <a:t>health </a:t>
            </a:r>
            <a:r>
              <a:rPr sz="1400" spc="-140" dirty="0">
                <a:latin typeface="Arial Black"/>
                <a:cs typeface="Arial Black"/>
              </a:rPr>
              <a:t>condition </a:t>
            </a:r>
            <a:r>
              <a:rPr sz="1400" spc="-130" dirty="0">
                <a:latin typeface="Arial Black"/>
                <a:cs typeface="Arial Black"/>
              </a:rPr>
              <a:t>and </a:t>
            </a:r>
            <a:r>
              <a:rPr sz="1400" spc="-140" dirty="0">
                <a:latin typeface="Arial Black"/>
                <a:cs typeface="Arial Black"/>
              </a:rPr>
              <a:t>your </a:t>
            </a:r>
            <a:r>
              <a:rPr sz="1400" spc="-145" dirty="0">
                <a:latin typeface="Arial Black"/>
                <a:cs typeface="Arial Black"/>
              </a:rPr>
              <a:t>day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45" dirty="0">
                <a:latin typeface="Arial Black"/>
                <a:cs typeface="Arial Black"/>
              </a:rPr>
              <a:t>day  </a:t>
            </a:r>
            <a:r>
              <a:rPr sz="1400" spc="-155" dirty="0">
                <a:latin typeface="Arial Black"/>
                <a:cs typeface="Arial Black"/>
              </a:rPr>
              <a:t>needs.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17</a:t>
            </a:fld>
            <a:endParaRPr spc="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904964"/>
            <a:ext cx="2934335" cy="2001520"/>
            <a:chOff x="457200" y="904964"/>
            <a:chExt cx="2934335" cy="2001520"/>
          </a:xfrm>
        </p:grpSpPr>
        <p:sp>
          <p:nvSpPr>
            <p:cNvPr id="3" name="object 3"/>
            <p:cNvSpPr/>
            <p:nvPr/>
          </p:nvSpPr>
          <p:spPr>
            <a:xfrm>
              <a:off x="830332" y="993426"/>
              <a:ext cx="2541809" cy="1886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250" y="924014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1204" y="924014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317500" marR="455295">
              <a:lnSpc>
                <a:spcPct val="107200"/>
              </a:lnSpc>
              <a:spcBef>
                <a:spcPts val="5"/>
              </a:spcBef>
            </a:pPr>
            <a:r>
              <a:rPr sz="1400" spc="-140" dirty="0">
                <a:latin typeface="Arial Black"/>
                <a:cs typeface="Arial Black"/>
              </a:rPr>
              <a:t>After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70" dirty="0">
                <a:latin typeface="Arial Black"/>
                <a:cs typeface="Arial Black"/>
              </a:rPr>
              <a:t>assessment, </a:t>
            </a:r>
            <a:r>
              <a:rPr sz="1400" spc="-215" dirty="0">
                <a:latin typeface="Arial Black"/>
                <a:cs typeface="Arial Black"/>
              </a:rPr>
              <a:t>we </a:t>
            </a:r>
            <a:r>
              <a:rPr sz="1400" spc="-145" dirty="0">
                <a:latin typeface="Arial Black"/>
                <a:cs typeface="Arial Black"/>
              </a:rPr>
              <a:t>will </a:t>
            </a:r>
            <a:r>
              <a:rPr sz="1400" spc="-160" dirty="0">
                <a:latin typeface="Arial Black"/>
                <a:cs typeface="Arial Black"/>
              </a:rPr>
              <a:t>look </a:t>
            </a:r>
            <a:r>
              <a:rPr sz="1400" spc="-125" dirty="0">
                <a:latin typeface="Arial Black"/>
                <a:cs typeface="Arial Black"/>
              </a:rPr>
              <a:t>at  </a:t>
            </a:r>
            <a:r>
              <a:rPr sz="1400" spc="-120" dirty="0">
                <a:latin typeface="Arial Black"/>
                <a:cs typeface="Arial Black"/>
              </a:rPr>
              <a:t>all </a:t>
            </a:r>
            <a:r>
              <a:rPr sz="1400" spc="-110" dirty="0">
                <a:latin typeface="Arial Black"/>
                <a:cs typeface="Arial Black"/>
              </a:rPr>
              <a:t>of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25" dirty="0">
                <a:latin typeface="Arial Black"/>
                <a:cs typeface="Arial Black"/>
              </a:rPr>
              <a:t>information </a:t>
            </a:r>
            <a:r>
              <a:rPr sz="1400" spc="-215" dirty="0">
                <a:latin typeface="Arial Black"/>
                <a:cs typeface="Arial Black"/>
              </a:rPr>
              <a:t>we </a:t>
            </a:r>
            <a:r>
              <a:rPr sz="1400" spc="-160" dirty="0">
                <a:latin typeface="Arial Black"/>
                <a:cs typeface="Arial Black"/>
              </a:rPr>
              <a:t>have </a:t>
            </a:r>
            <a:r>
              <a:rPr sz="1400" spc="-130" dirty="0">
                <a:latin typeface="Arial Black"/>
                <a:cs typeface="Arial Black"/>
              </a:rPr>
              <a:t>and  </a:t>
            </a:r>
            <a:r>
              <a:rPr sz="1400" spc="-180" dirty="0">
                <a:latin typeface="Arial Black"/>
                <a:cs typeface="Arial Black"/>
              </a:rPr>
              <a:t>make </a:t>
            </a:r>
            <a:r>
              <a:rPr sz="1400" spc="-140" dirty="0">
                <a:latin typeface="Arial Black"/>
                <a:cs typeface="Arial Black"/>
              </a:rPr>
              <a:t>a </a:t>
            </a:r>
            <a:r>
              <a:rPr sz="1400" spc="-160" dirty="0">
                <a:latin typeface="Arial Black"/>
                <a:cs typeface="Arial Black"/>
              </a:rPr>
              <a:t>decision </a:t>
            </a:r>
            <a:r>
              <a:rPr sz="1400" spc="-130" dirty="0">
                <a:latin typeface="Arial Black"/>
                <a:cs typeface="Arial Black"/>
              </a:rPr>
              <a:t>on </a:t>
            </a:r>
            <a:r>
              <a:rPr sz="1400" spc="-140" dirty="0">
                <a:latin typeface="Arial Black"/>
                <a:cs typeface="Arial Black"/>
              </a:rPr>
              <a:t>your</a:t>
            </a:r>
            <a:r>
              <a:rPr sz="1400" spc="-10" dirty="0">
                <a:latin typeface="Arial Black"/>
                <a:cs typeface="Arial Black"/>
              </a:rPr>
              <a:t> </a:t>
            </a:r>
            <a:r>
              <a:rPr sz="1400" spc="-150" dirty="0">
                <a:latin typeface="Arial Black"/>
                <a:cs typeface="Arial Black"/>
              </a:rPr>
              <a:t>claim.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3609861"/>
            <a:ext cx="2934335" cy="2001520"/>
            <a:chOff x="457200" y="3609861"/>
            <a:chExt cx="2934335" cy="2001520"/>
          </a:xfrm>
        </p:grpSpPr>
        <p:sp>
          <p:nvSpPr>
            <p:cNvPr id="7" name="object 7"/>
            <p:cNvSpPr/>
            <p:nvPr/>
          </p:nvSpPr>
          <p:spPr>
            <a:xfrm>
              <a:off x="1323519" y="3761454"/>
              <a:ext cx="1213998" cy="1704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250" y="3628911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91204" y="3628911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</a:pPr>
            <a:r>
              <a:rPr sz="1400" spc="-155" dirty="0">
                <a:latin typeface="Arial Black"/>
                <a:cs typeface="Arial Black"/>
              </a:rPr>
              <a:t>We </a:t>
            </a:r>
            <a:r>
              <a:rPr sz="1400" spc="-145" dirty="0">
                <a:latin typeface="Arial Black"/>
                <a:cs typeface="Arial Black"/>
              </a:rPr>
              <a:t>will </a:t>
            </a:r>
            <a:r>
              <a:rPr sz="1400" spc="-130" dirty="0">
                <a:latin typeface="Arial Black"/>
                <a:cs typeface="Arial Black"/>
              </a:rPr>
              <a:t>then </a:t>
            </a:r>
            <a:r>
              <a:rPr sz="1400" spc="-160" dirty="0">
                <a:latin typeface="Arial Black"/>
                <a:cs typeface="Arial Black"/>
              </a:rPr>
              <a:t>send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40" dirty="0">
                <a:latin typeface="Arial Black"/>
                <a:cs typeface="Arial Black"/>
              </a:rPr>
              <a:t>a</a:t>
            </a:r>
            <a:r>
              <a:rPr sz="1400" spc="5" dirty="0">
                <a:latin typeface="Arial Black"/>
                <a:cs typeface="Arial Black"/>
              </a:rPr>
              <a:t> </a:t>
            </a:r>
            <a:r>
              <a:rPr sz="1400" spc="-135" dirty="0">
                <a:latin typeface="Arial Black"/>
                <a:cs typeface="Arial Black"/>
              </a:rPr>
              <a:t>letter.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7200" y="6314783"/>
            <a:ext cx="2934335" cy="2001520"/>
            <a:chOff x="457200" y="6314783"/>
            <a:chExt cx="2934335" cy="2001520"/>
          </a:xfrm>
        </p:grpSpPr>
        <p:sp>
          <p:nvSpPr>
            <p:cNvPr id="11" name="object 11"/>
            <p:cNvSpPr/>
            <p:nvPr/>
          </p:nvSpPr>
          <p:spPr>
            <a:xfrm>
              <a:off x="488699" y="6668409"/>
              <a:ext cx="2868862" cy="1331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50" y="6333833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91204" y="6333833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317500" marR="541655">
              <a:lnSpc>
                <a:spcPct val="107200"/>
              </a:lnSpc>
              <a:spcBef>
                <a:spcPts val="5"/>
              </a:spcBef>
            </a:pPr>
            <a:r>
              <a:rPr sz="1400" spc="-195" dirty="0">
                <a:latin typeface="Arial Black"/>
                <a:cs typeface="Arial Black"/>
              </a:rPr>
              <a:t>The </a:t>
            </a:r>
            <a:r>
              <a:rPr sz="1400" spc="-135" dirty="0">
                <a:latin typeface="Arial Black"/>
                <a:cs typeface="Arial Black"/>
              </a:rPr>
              <a:t>letter </a:t>
            </a:r>
            <a:r>
              <a:rPr sz="1400" spc="-145" dirty="0">
                <a:latin typeface="Arial Black"/>
                <a:cs typeface="Arial Black"/>
              </a:rPr>
              <a:t>will </a:t>
            </a:r>
            <a:r>
              <a:rPr sz="1400" spc="-130" dirty="0">
                <a:latin typeface="Arial Black"/>
                <a:cs typeface="Arial Black"/>
              </a:rPr>
              <a:t>tell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05" dirty="0">
                <a:latin typeface="Arial Black"/>
                <a:cs typeface="Arial Black"/>
              </a:rPr>
              <a:t>if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65" dirty="0">
                <a:latin typeface="Arial Black"/>
                <a:cs typeface="Arial Black"/>
              </a:rPr>
              <a:t>can, </a:t>
            </a:r>
            <a:r>
              <a:rPr sz="1400" spc="-130" dirty="0">
                <a:latin typeface="Arial Black"/>
                <a:cs typeface="Arial Black"/>
              </a:rPr>
              <a:t>or  </a:t>
            </a:r>
            <a:r>
              <a:rPr sz="1400" spc="-145" dirty="0">
                <a:latin typeface="Arial Black"/>
                <a:cs typeface="Arial Black"/>
              </a:rPr>
              <a:t>cannot, get </a:t>
            </a:r>
            <a:r>
              <a:rPr sz="1400" spc="-165" dirty="0">
                <a:latin typeface="Arial Black"/>
                <a:cs typeface="Arial Black"/>
              </a:rPr>
              <a:t>Personal </a:t>
            </a:r>
            <a:r>
              <a:rPr sz="1400" spc="-145" dirty="0">
                <a:latin typeface="Arial Black"/>
                <a:cs typeface="Arial Black"/>
              </a:rPr>
              <a:t>Independence  </a:t>
            </a:r>
            <a:r>
              <a:rPr sz="1400" spc="-160" dirty="0">
                <a:latin typeface="Arial Black"/>
                <a:cs typeface="Arial Black"/>
              </a:rPr>
              <a:t>Payment.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18</a:t>
            </a:fld>
            <a:endParaRPr spc="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904964"/>
            <a:ext cx="2934335" cy="2001520"/>
            <a:chOff x="457200" y="904964"/>
            <a:chExt cx="2934335" cy="2001520"/>
          </a:xfrm>
        </p:grpSpPr>
        <p:sp>
          <p:nvSpPr>
            <p:cNvPr id="3" name="object 3"/>
            <p:cNvSpPr/>
            <p:nvPr/>
          </p:nvSpPr>
          <p:spPr>
            <a:xfrm>
              <a:off x="476250" y="1018675"/>
              <a:ext cx="2383736" cy="18051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250" y="924014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1204" y="924014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317500" marR="347980">
              <a:lnSpc>
                <a:spcPct val="107200"/>
              </a:lnSpc>
              <a:spcBef>
                <a:spcPts val="5"/>
              </a:spcBef>
            </a:pPr>
            <a:r>
              <a:rPr sz="1400" spc="-45" dirty="0">
                <a:latin typeface="Arial Black"/>
                <a:cs typeface="Arial Black"/>
              </a:rPr>
              <a:t>If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75" dirty="0">
                <a:latin typeface="Arial Black"/>
                <a:cs typeface="Arial Black"/>
              </a:rPr>
              <a:t>can </a:t>
            </a:r>
            <a:r>
              <a:rPr sz="1400" spc="-145" dirty="0">
                <a:latin typeface="Arial Black"/>
                <a:cs typeface="Arial Black"/>
              </a:rPr>
              <a:t>get </a:t>
            </a:r>
            <a:r>
              <a:rPr sz="1400" spc="-165" dirty="0">
                <a:latin typeface="Arial Black"/>
                <a:cs typeface="Arial Black"/>
              </a:rPr>
              <a:t>Personal </a:t>
            </a:r>
            <a:r>
              <a:rPr sz="1400" spc="-145" dirty="0">
                <a:latin typeface="Arial Black"/>
                <a:cs typeface="Arial Black"/>
              </a:rPr>
              <a:t>Independence  </a:t>
            </a:r>
            <a:r>
              <a:rPr sz="1400" spc="-160" dirty="0">
                <a:latin typeface="Arial Black"/>
                <a:cs typeface="Arial Black"/>
              </a:rPr>
              <a:t>Payment, </a:t>
            </a:r>
            <a:r>
              <a:rPr sz="1400" spc="-135" dirty="0">
                <a:latin typeface="Arial Black"/>
                <a:cs typeface="Arial Black"/>
              </a:rPr>
              <a:t>the letter </a:t>
            </a:r>
            <a:r>
              <a:rPr sz="1400" spc="-145" dirty="0">
                <a:latin typeface="Arial Black"/>
                <a:cs typeface="Arial Black"/>
              </a:rPr>
              <a:t>will </a:t>
            </a:r>
            <a:r>
              <a:rPr sz="1400" spc="-130" dirty="0">
                <a:latin typeface="Arial Black"/>
                <a:cs typeface="Arial Black"/>
              </a:rPr>
              <a:t>tell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35" dirty="0">
                <a:latin typeface="Arial Black"/>
                <a:cs typeface="Arial Black"/>
              </a:rPr>
              <a:t>the  </a:t>
            </a:r>
            <a:r>
              <a:rPr sz="1400" spc="-130" dirty="0">
                <a:latin typeface="Arial Black"/>
                <a:cs typeface="Arial Black"/>
              </a:rPr>
              <a:t>amount </a:t>
            </a:r>
            <a:r>
              <a:rPr sz="1400" spc="-145" dirty="0">
                <a:latin typeface="Arial Black"/>
                <a:cs typeface="Arial Black"/>
              </a:rPr>
              <a:t>you will</a:t>
            </a:r>
            <a:r>
              <a:rPr sz="1400" spc="-95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get.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3609873"/>
            <a:ext cx="2934335" cy="2001520"/>
            <a:chOff x="457200" y="3609873"/>
            <a:chExt cx="2934335" cy="2001520"/>
          </a:xfrm>
        </p:grpSpPr>
        <p:sp>
          <p:nvSpPr>
            <p:cNvPr id="7" name="object 7"/>
            <p:cNvSpPr/>
            <p:nvPr/>
          </p:nvSpPr>
          <p:spPr>
            <a:xfrm>
              <a:off x="1300026" y="4032866"/>
              <a:ext cx="1172297" cy="11550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250" y="3628923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91204" y="3628923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7500" marR="354965">
              <a:lnSpc>
                <a:spcPct val="107200"/>
              </a:lnSpc>
              <a:spcBef>
                <a:spcPts val="1460"/>
              </a:spcBef>
            </a:pPr>
            <a:r>
              <a:rPr sz="1400" spc="-195" dirty="0">
                <a:latin typeface="Arial Black"/>
                <a:cs typeface="Arial Black"/>
              </a:rPr>
              <a:t>The </a:t>
            </a:r>
            <a:r>
              <a:rPr sz="1400" spc="-135" dirty="0">
                <a:latin typeface="Arial Black"/>
                <a:cs typeface="Arial Black"/>
              </a:rPr>
              <a:t>letter </a:t>
            </a:r>
            <a:r>
              <a:rPr sz="1400" spc="-175" dirty="0">
                <a:latin typeface="Arial Black"/>
                <a:cs typeface="Arial Black"/>
              </a:rPr>
              <a:t>is </a:t>
            </a:r>
            <a:r>
              <a:rPr sz="1400" spc="-140" dirty="0">
                <a:latin typeface="Arial Black"/>
                <a:cs typeface="Arial Black"/>
              </a:rPr>
              <a:t>usually </a:t>
            </a:r>
            <a:r>
              <a:rPr sz="1400" spc="-155" dirty="0">
                <a:latin typeface="Arial Black"/>
                <a:cs typeface="Arial Black"/>
              </a:rPr>
              <a:t>sent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40" dirty="0">
                <a:latin typeface="Arial Black"/>
                <a:cs typeface="Arial Black"/>
              </a:rPr>
              <a:t>within  6 </a:t>
            </a:r>
            <a:r>
              <a:rPr sz="1400" spc="-215" dirty="0">
                <a:latin typeface="Arial Black"/>
                <a:cs typeface="Arial Black"/>
              </a:rPr>
              <a:t>weeks </a:t>
            </a:r>
            <a:r>
              <a:rPr sz="1400" spc="-110" dirty="0">
                <a:latin typeface="Arial Black"/>
                <a:cs typeface="Arial Black"/>
              </a:rPr>
              <a:t>of </a:t>
            </a:r>
            <a:r>
              <a:rPr sz="1400" spc="-140" dirty="0">
                <a:latin typeface="Arial Black"/>
                <a:cs typeface="Arial Black"/>
              </a:rPr>
              <a:t>your </a:t>
            </a:r>
            <a:r>
              <a:rPr sz="1400" spc="-170" dirty="0">
                <a:latin typeface="Arial Black"/>
                <a:cs typeface="Arial Black"/>
              </a:rPr>
              <a:t>assessment</a:t>
            </a:r>
            <a:r>
              <a:rPr sz="1400" spc="-265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date.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19</a:t>
            </a:fld>
            <a:endParaRPr spc="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2" y="1727162"/>
            <a:ext cx="989330" cy="991235"/>
            <a:chOff x="457202" y="1727162"/>
            <a:chExt cx="989330" cy="991235"/>
          </a:xfrm>
        </p:grpSpPr>
        <p:sp>
          <p:nvSpPr>
            <p:cNvPr id="3" name="object 3"/>
            <p:cNvSpPr/>
            <p:nvPr/>
          </p:nvSpPr>
          <p:spPr>
            <a:xfrm>
              <a:off x="473074" y="174304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0"/>
                  </a:move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58"/>
                  </a:lnTo>
                  <a:lnTo>
                    <a:pt x="292343" y="37684"/>
                  </a:lnTo>
                  <a:lnTo>
                    <a:pt x="250501" y="57877"/>
                  </a:lnTo>
                  <a:lnTo>
                    <a:pt x="211035" y="81897"/>
                  </a:lnTo>
                  <a:lnTo>
                    <a:pt x="174186" y="109503"/>
                  </a:lnTo>
                  <a:lnTo>
                    <a:pt x="140195" y="140454"/>
                  </a:lnTo>
                  <a:lnTo>
                    <a:pt x="109301" y="174508"/>
                  </a:lnTo>
                  <a:lnTo>
                    <a:pt x="81746" y="211425"/>
                  </a:lnTo>
                  <a:lnTo>
                    <a:pt x="57771" y="250964"/>
                  </a:lnTo>
                  <a:lnTo>
                    <a:pt x="37615" y="292884"/>
                  </a:lnTo>
                  <a:lnTo>
                    <a:pt x="21519" y="336944"/>
                  </a:lnTo>
                  <a:lnTo>
                    <a:pt x="9724" y="382902"/>
                  </a:lnTo>
                  <a:lnTo>
                    <a:pt x="2471" y="430519"/>
                  </a:lnTo>
                  <a:lnTo>
                    <a:pt x="0" y="479552"/>
                  </a:lnTo>
                  <a:lnTo>
                    <a:pt x="2471" y="528585"/>
                  </a:lnTo>
                  <a:lnTo>
                    <a:pt x="9724" y="576201"/>
                  </a:lnTo>
                  <a:lnTo>
                    <a:pt x="21519" y="622160"/>
                  </a:lnTo>
                  <a:lnTo>
                    <a:pt x="37615" y="666221"/>
                  </a:lnTo>
                  <a:lnTo>
                    <a:pt x="57771" y="708142"/>
                  </a:lnTo>
                  <a:lnTo>
                    <a:pt x="81746" y="747682"/>
                  </a:lnTo>
                  <a:lnTo>
                    <a:pt x="109301" y="784600"/>
                  </a:lnTo>
                  <a:lnTo>
                    <a:pt x="140195" y="818656"/>
                  </a:lnTo>
                  <a:lnTo>
                    <a:pt x="174186" y="849608"/>
                  </a:lnTo>
                  <a:lnTo>
                    <a:pt x="211035" y="877215"/>
                  </a:lnTo>
                  <a:lnTo>
                    <a:pt x="250501" y="901236"/>
                  </a:lnTo>
                  <a:lnTo>
                    <a:pt x="292343" y="921430"/>
                  </a:lnTo>
                  <a:lnTo>
                    <a:pt x="336321" y="937556"/>
                  </a:lnTo>
                  <a:lnTo>
                    <a:pt x="382194" y="949373"/>
                  </a:lnTo>
                  <a:lnTo>
                    <a:pt x="429721" y="956640"/>
                  </a:lnTo>
                  <a:lnTo>
                    <a:pt x="478663" y="959116"/>
                  </a:lnTo>
                  <a:lnTo>
                    <a:pt x="527604" y="956640"/>
                  </a:lnTo>
                  <a:lnTo>
                    <a:pt x="575132" y="949373"/>
                  </a:lnTo>
                  <a:lnTo>
                    <a:pt x="621005" y="937556"/>
                  </a:lnTo>
                  <a:lnTo>
                    <a:pt x="664984" y="921430"/>
                  </a:lnTo>
                  <a:lnTo>
                    <a:pt x="706827" y="901236"/>
                  </a:lnTo>
                  <a:lnTo>
                    <a:pt x="746294" y="877215"/>
                  </a:lnTo>
                  <a:lnTo>
                    <a:pt x="783144" y="849608"/>
                  </a:lnTo>
                  <a:lnTo>
                    <a:pt x="817137" y="818656"/>
                  </a:lnTo>
                  <a:lnTo>
                    <a:pt x="848031" y="784600"/>
                  </a:lnTo>
                  <a:lnTo>
                    <a:pt x="875587" y="747682"/>
                  </a:lnTo>
                  <a:lnTo>
                    <a:pt x="899564" y="708142"/>
                  </a:lnTo>
                  <a:lnTo>
                    <a:pt x="919721" y="666221"/>
                  </a:lnTo>
                  <a:lnTo>
                    <a:pt x="935818" y="622160"/>
                  </a:lnTo>
                  <a:lnTo>
                    <a:pt x="947613" y="576201"/>
                  </a:lnTo>
                  <a:lnTo>
                    <a:pt x="954867" y="528585"/>
                  </a:lnTo>
                  <a:lnTo>
                    <a:pt x="957338" y="479552"/>
                  </a:lnTo>
                  <a:lnTo>
                    <a:pt x="954867" y="430519"/>
                  </a:lnTo>
                  <a:lnTo>
                    <a:pt x="947613" y="382902"/>
                  </a:lnTo>
                  <a:lnTo>
                    <a:pt x="935818" y="336944"/>
                  </a:lnTo>
                  <a:lnTo>
                    <a:pt x="919721" y="292884"/>
                  </a:lnTo>
                  <a:lnTo>
                    <a:pt x="899564" y="250964"/>
                  </a:lnTo>
                  <a:lnTo>
                    <a:pt x="875587" y="211425"/>
                  </a:lnTo>
                  <a:lnTo>
                    <a:pt x="848031" y="174508"/>
                  </a:lnTo>
                  <a:lnTo>
                    <a:pt x="817137" y="140454"/>
                  </a:lnTo>
                  <a:lnTo>
                    <a:pt x="783144" y="109503"/>
                  </a:lnTo>
                  <a:lnTo>
                    <a:pt x="746294" y="81897"/>
                  </a:lnTo>
                  <a:lnTo>
                    <a:pt x="706827" y="57877"/>
                  </a:lnTo>
                  <a:lnTo>
                    <a:pt x="664984" y="37684"/>
                  </a:lnTo>
                  <a:lnTo>
                    <a:pt x="621005" y="21558"/>
                  </a:lnTo>
                  <a:lnTo>
                    <a:pt x="575132" y="9742"/>
                  </a:lnTo>
                  <a:lnTo>
                    <a:pt x="527604" y="2475"/>
                  </a:lnTo>
                  <a:lnTo>
                    <a:pt x="478663" y="0"/>
                  </a:lnTo>
                  <a:close/>
                </a:path>
              </a:pathLst>
            </a:custGeom>
            <a:solidFill>
              <a:srgbClr val="BC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3077" y="1743037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959129"/>
                  </a:moveTo>
                  <a:lnTo>
                    <a:pt x="527604" y="956653"/>
                  </a:lnTo>
                  <a:lnTo>
                    <a:pt x="575131" y="949386"/>
                  </a:lnTo>
                  <a:lnTo>
                    <a:pt x="621004" y="937569"/>
                  </a:lnTo>
                  <a:lnTo>
                    <a:pt x="664982" y="921443"/>
                  </a:lnTo>
                  <a:lnTo>
                    <a:pt x="706824" y="901248"/>
                  </a:lnTo>
                  <a:lnTo>
                    <a:pt x="746290" y="877227"/>
                  </a:lnTo>
                  <a:lnTo>
                    <a:pt x="783139" y="849620"/>
                  </a:lnTo>
                  <a:lnTo>
                    <a:pt x="817130" y="818668"/>
                  </a:lnTo>
                  <a:lnTo>
                    <a:pt x="848024" y="784613"/>
                  </a:lnTo>
                  <a:lnTo>
                    <a:pt x="875579" y="747694"/>
                  </a:lnTo>
                  <a:lnTo>
                    <a:pt x="899554" y="708154"/>
                  </a:lnTo>
                  <a:lnTo>
                    <a:pt x="919710" y="666233"/>
                  </a:lnTo>
                  <a:lnTo>
                    <a:pt x="935806" y="622173"/>
                  </a:lnTo>
                  <a:lnTo>
                    <a:pt x="947601" y="576214"/>
                  </a:lnTo>
                  <a:lnTo>
                    <a:pt x="954854" y="528597"/>
                  </a:lnTo>
                  <a:lnTo>
                    <a:pt x="957326" y="479564"/>
                  </a:lnTo>
                  <a:lnTo>
                    <a:pt x="954854" y="430531"/>
                  </a:lnTo>
                  <a:lnTo>
                    <a:pt x="947601" y="382915"/>
                  </a:lnTo>
                  <a:lnTo>
                    <a:pt x="935806" y="336956"/>
                  </a:lnTo>
                  <a:lnTo>
                    <a:pt x="919710" y="292895"/>
                  </a:lnTo>
                  <a:lnTo>
                    <a:pt x="899554" y="250974"/>
                  </a:lnTo>
                  <a:lnTo>
                    <a:pt x="875579" y="211434"/>
                  </a:lnTo>
                  <a:lnTo>
                    <a:pt x="848024" y="174516"/>
                  </a:lnTo>
                  <a:lnTo>
                    <a:pt x="817130" y="140460"/>
                  </a:lnTo>
                  <a:lnTo>
                    <a:pt x="783139" y="109508"/>
                  </a:lnTo>
                  <a:lnTo>
                    <a:pt x="746290" y="81901"/>
                  </a:lnTo>
                  <a:lnTo>
                    <a:pt x="706824" y="57880"/>
                  </a:lnTo>
                  <a:lnTo>
                    <a:pt x="664982" y="37686"/>
                  </a:lnTo>
                  <a:lnTo>
                    <a:pt x="621004" y="21560"/>
                  </a:lnTo>
                  <a:lnTo>
                    <a:pt x="575131" y="9742"/>
                  </a:lnTo>
                  <a:lnTo>
                    <a:pt x="527604" y="2475"/>
                  </a:lnTo>
                  <a:lnTo>
                    <a:pt x="478663" y="0"/>
                  </a:ln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close/>
                </a:path>
              </a:pathLst>
            </a:custGeom>
            <a:ln w="31750">
              <a:solidFill>
                <a:srgbClr val="00B3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57202" y="3844213"/>
            <a:ext cx="989330" cy="991235"/>
            <a:chOff x="457202" y="3844213"/>
            <a:chExt cx="989330" cy="991235"/>
          </a:xfrm>
        </p:grpSpPr>
        <p:sp>
          <p:nvSpPr>
            <p:cNvPr id="6" name="object 6"/>
            <p:cNvSpPr/>
            <p:nvPr/>
          </p:nvSpPr>
          <p:spPr>
            <a:xfrm>
              <a:off x="473074" y="3860088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0"/>
                  </a:move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lnTo>
                    <a:pt x="527604" y="956653"/>
                  </a:lnTo>
                  <a:lnTo>
                    <a:pt x="575132" y="949386"/>
                  </a:lnTo>
                  <a:lnTo>
                    <a:pt x="621005" y="937569"/>
                  </a:lnTo>
                  <a:lnTo>
                    <a:pt x="664984" y="921443"/>
                  </a:lnTo>
                  <a:lnTo>
                    <a:pt x="706827" y="901248"/>
                  </a:lnTo>
                  <a:lnTo>
                    <a:pt x="746294" y="877227"/>
                  </a:lnTo>
                  <a:lnTo>
                    <a:pt x="783144" y="849620"/>
                  </a:lnTo>
                  <a:lnTo>
                    <a:pt x="817137" y="818668"/>
                  </a:lnTo>
                  <a:lnTo>
                    <a:pt x="848031" y="784613"/>
                  </a:lnTo>
                  <a:lnTo>
                    <a:pt x="875587" y="747694"/>
                  </a:lnTo>
                  <a:lnTo>
                    <a:pt x="899564" y="708154"/>
                  </a:lnTo>
                  <a:lnTo>
                    <a:pt x="919721" y="666233"/>
                  </a:lnTo>
                  <a:lnTo>
                    <a:pt x="935818" y="622173"/>
                  </a:lnTo>
                  <a:lnTo>
                    <a:pt x="947613" y="576214"/>
                  </a:lnTo>
                  <a:lnTo>
                    <a:pt x="954867" y="528597"/>
                  </a:lnTo>
                  <a:lnTo>
                    <a:pt x="957338" y="479564"/>
                  </a:lnTo>
                  <a:lnTo>
                    <a:pt x="954867" y="430531"/>
                  </a:lnTo>
                  <a:lnTo>
                    <a:pt x="947613" y="382915"/>
                  </a:lnTo>
                  <a:lnTo>
                    <a:pt x="935818" y="336956"/>
                  </a:lnTo>
                  <a:lnTo>
                    <a:pt x="919721" y="292895"/>
                  </a:lnTo>
                  <a:lnTo>
                    <a:pt x="899564" y="250974"/>
                  </a:lnTo>
                  <a:lnTo>
                    <a:pt x="875587" y="211434"/>
                  </a:lnTo>
                  <a:lnTo>
                    <a:pt x="848031" y="174516"/>
                  </a:lnTo>
                  <a:lnTo>
                    <a:pt x="817137" y="140460"/>
                  </a:lnTo>
                  <a:lnTo>
                    <a:pt x="783144" y="109508"/>
                  </a:lnTo>
                  <a:lnTo>
                    <a:pt x="746294" y="81901"/>
                  </a:lnTo>
                  <a:lnTo>
                    <a:pt x="706827" y="57880"/>
                  </a:lnTo>
                  <a:lnTo>
                    <a:pt x="664984" y="37686"/>
                  </a:lnTo>
                  <a:lnTo>
                    <a:pt x="621005" y="21560"/>
                  </a:lnTo>
                  <a:lnTo>
                    <a:pt x="575132" y="9742"/>
                  </a:lnTo>
                  <a:lnTo>
                    <a:pt x="527604" y="2475"/>
                  </a:lnTo>
                  <a:lnTo>
                    <a:pt x="478663" y="0"/>
                  </a:lnTo>
                  <a:close/>
                </a:path>
              </a:pathLst>
            </a:custGeom>
            <a:solidFill>
              <a:srgbClr val="BC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3077" y="3860088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959129"/>
                  </a:moveTo>
                  <a:lnTo>
                    <a:pt x="527604" y="956653"/>
                  </a:lnTo>
                  <a:lnTo>
                    <a:pt x="575131" y="949386"/>
                  </a:lnTo>
                  <a:lnTo>
                    <a:pt x="621004" y="937569"/>
                  </a:lnTo>
                  <a:lnTo>
                    <a:pt x="664982" y="921443"/>
                  </a:lnTo>
                  <a:lnTo>
                    <a:pt x="706824" y="901248"/>
                  </a:lnTo>
                  <a:lnTo>
                    <a:pt x="746290" y="877227"/>
                  </a:lnTo>
                  <a:lnTo>
                    <a:pt x="783139" y="849620"/>
                  </a:lnTo>
                  <a:lnTo>
                    <a:pt x="817130" y="818668"/>
                  </a:lnTo>
                  <a:lnTo>
                    <a:pt x="848024" y="784613"/>
                  </a:lnTo>
                  <a:lnTo>
                    <a:pt x="875579" y="747694"/>
                  </a:lnTo>
                  <a:lnTo>
                    <a:pt x="899554" y="708154"/>
                  </a:lnTo>
                  <a:lnTo>
                    <a:pt x="919710" y="666233"/>
                  </a:lnTo>
                  <a:lnTo>
                    <a:pt x="935806" y="622173"/>
                  </a:lnTo>
                  <a:lnTo>
                    <a:pt x="947601" y="576214"/>
                  </a:lnTo>
                  <a:lnTo>
                    <a:pt x="954854" y="528597"/>
                  </a:lnTo>
                  <a:lnTo>
                    <a:pt x="957326" y="479564"/>
                  </a:lnTo>
                  <a:lnTo>
                    <a:pt x="954854" y="430531"/>
                  </a:lnTo>
                  <a:lnTo>
                    <a:pt x="947601" y="382915"/>
                  </a:lnTo>
                  <a:lnTo>
                    <a:pt x="935806" y="336956"/>
                  </a:lnTo>
                  <a:lnTo>
                    <a:pt x="919710" y="292895"/>
                  </a:lnTo>
                  <a:lnTo>
                    <a:pt x="899554" y="250974"/>
                  </a:lnTo>
                  <a:lnTo>
                    <a:pt x="875579" y="211434"/>
                  </a:lnTo>
                  <a:lnTo>
                    <a:pt x="848024" y="174516"/>
                  </a:lnTo>
                  <a:lnTo>
                    <a:pt x="817130" y="140460"/>
                  </a:lnTo>
                  <a:lnTo>
                    <a:pt x="783139" y="109508"/>
                  </a:lnTo>
                  <a:lnTo>
                    <a:pt x="746290" y="81901"/>
                  </a:lnTo>
                  <a:lnTo>
                    <a:pt x="706824" y="57880"/>
                  </a:lnTo>
                  <a:lnTo>
                    <a:pt x="664982" y="37686"/>
                  </a:lnTo>
                  <a:lnTo>
                    <a:pt x="621004" y="21560"/>
                  </a:lnTo>
                  <a:lnTo>
                    <a:pt x="575131" y="9742"/>
                  </a:lnTo>
                  <a:lnTo>
                    <a:pt x="527604" y="2475"/>
                  </a:lnTo>
                  <a:lnTo>
                    <a:pt x="478663" y="0"/>
                  </a:ln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close/>
                </a:path>
              </a:pathLst>
            </a:custGeom>
            <a:ln w="31750">
              <a:solidFill>
                <a:srgbClr val="00B3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50002" y="6035649"/>
            <a:ext cx="989330" cy="991235"/>
            <a:chOff x="450002" y="6035649"/>
            <a:chExt cx="989330" cy="991235"/>
          </a:xfrm>
        </p:grpSpPr>
        <p:sp>
          <p:nvSpPr>
            <p:cNvPr id="9" name="object 9"/>
            <p:cNvSpPr/>
            <p:nvPr/>
          </p:nvSpPr>
          <p:spPr>
            <a:xfrm>
              <a:off x="465874" y="6051524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4">
                  <a:moveTo>
                    <a:pt x="478663" y="0"/>
                  </a:move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0"/>
                  </a:lnTo>
                  <a:lnTo>
                    <a:pt x="174186" y="109507"/>
                  </a:lnTo>
                  <a:lnTo>
                    <a:pt x="140195" y="140458"/>
                  </a:lnTo>
                  <a:lnTo>
                    <a:pt x="109301" y="174513"/>
                  </a:lnTo>
                  <a:lnTo>
                    <a:pt x="81746" y="211431"/>
                  </a:lnTo>
                  <a:lnTo>
                    <a:pt x="57771" y="250970"/>
                  </a:lnTo>
                  <a:lnTo>
                    <a:pt x="37615" y="292890"/>
                  </a:lnTo>
                  <a:lnTo>
                    <a:pt x="21519" y="336949"/>
                  </a:lnTo>
                  <a:lnTo>
                    <a:pt x="9724" y="382906"/>
                  </a:lnTo>
                  <a:lnTo>
                    <a:pt x="2471" y="430521"/>
                  </a:lnTo>
                  <a:lnTo>
                    <a:pt x="0" y="479551"/>
                  </a:lnTo>
                  <a:lnTo>
                    <a:pt x="2471" y="528585"/>
                  </a:lnTo>
                  <a:lnTo>
                    <a:pt x="9724" y="576202"/>
                  </a:lnTo>
                  <a:lnTo>
                    <a:pt x="21519" y="622161"/>
                  </a:lnTo>
                  <a:lnTo>
                    <a:pt x="37615" y="666223"/>
                  </a:lnTo>
                  <a:lnTo>
                    <a:pt x="57771" y="708144"/>
                  </a:lnTo>
                  <a:lnTo>
                    <a:pt x="81746" y="747686"/>
                  </a:lnTo>
                  <a:lnTo>
                    <a:pt x="109301" y="784605"/>
                  </a:lnTo>
                  <a:lnTo>
                    <a:pt x="140195" y="818662"/>
                  </a:lnTo>
                  <a:lnTo>
                    <a:pt x="174186" y="849615"/>
                  </a:lnTo>
                  <a:lnTo>
                    <a:pt x="211035" y="877223"/>
                  </a:lnTo>
                  <a:lnTo>
                    <a:pt x="250501" y="901246"/>
                  </a:lnTo>
                  <a:lnTo>
                    <a:pt x="292343" y="921441"/>
                  </a:lnTo>
                  <a:lnTo>
                    <a:pt x="336321" y="937568"/>
                  </a:lnTo>
                  <a:lnTo>
                    <a:pt x="382194" y="949385"/>
                  </a:lnTo>
                  <a:lnTo>
                    <a:pt x="429721" y="956653"/>
                  </a:lnTo>
                  <a:lnTo>
                    <a:pt x="478663" y="959129"/>
                  </a:lnTo>
                  <a:lnTo>
                    <a:pt x="527604" y="956653"/>
                  </a:lnTo>
                  <a:lnTo>
                    <a:pt x="575132" y="949385"/>
                  </a:lnTo>
                  <a:lnTo>
                    <a:pt x="621005" y="937568"/>
                  </a:lnTo>
                  <a:lnTo>
                    <a:pt x="664984" y="921441"/>
                  </a:lnTo>
                  <a:lnTo>
                    <a:pt x="706827" y="901246"/>
                  </a:lnTo>
                  <a:lnTo>
                    <a:pt x="746294" y="877223"/>
                  </a:lnTo>
                  <a:lnTo>
                    <a:pt x="783144" y="849615"/>
                  </a:lnTo>
                  <a:lnTo>
                    <a:pt x="817137" y="818662"/>
                  </a:lnTo>
                  <a:lnTo>
                    <a:pt x="848031" y="784605"/>
                  </a:lnTo>
                  <a:lnTo>
                    <a:pt x="875587" y="747686"/>
                  </a:lnTo>
                  <a:lnTo>
                    <a:pt x="899564" y="708144"/>
                  </a:lnTo>
                  <a:lnTo>
                    <a:pt x="919721" y="666223"/>
                  </a:lnTo>
                  <a:lnTo>
                    <a:pt x="935818" y="622161"/>
                  </a:lnTo>
                  <a:lnTo>
                    <a:pt x="947613" y="576202"/>
                  </a:lnTo>
                  <a:lnTo>
                    <a:pt x="954867" y="528585"/>
                  </a:lnTo>
                  <a:lnTo>
                    <a:pt x="957338" y="479551"/>
                  </a:lnTo>
                  <a:lnTo>
                    <a:pt x="954867" y="430521"/>
                  </a:lnTo>
                  <a:lnTo>
                    <a:pt x="947613" y="382906"/>
                  </a:lnTo>
                  <a:lnTo>
                    <a:pt x="935818" y="336949"/>
                  </a:lnTo>
                  <a:lnTo>
                    <a:pt x="919721" y="292890"/>
                  </a:lnTo>
                  <a:lnTo>
                    <a:pt x="899564" y="250970"/>
                  </a:lnTo>
                  <a:lnTo>
                    <a:pt x="875587" y="211431"/>
                  </a:lnTo>
                  <a:lnTo>
                    <a:pt x="848031" y="174513"/>
                  </a:lnTo>
                  <a:lnTo>
                    <a:pt x="817137" y="140458"/>
                  </a:lnTo>
                  <a:lnTo>
                    <a:pt x="783144" y="109507"/>
                  </a:lnTo>
                  <a:lnTo>
                    <a:pt x="746294" y="81900"/>
                  </a:lnTo>
                  <a:lnTo>
                    <a:pt x="706827" y="57880"/>
                  </a:lnTo>
                  <a:lnTo>
                    <a:pt x="664984" y="37686"/>
                  </a:lnTo>
                  <a:lnTo>
                    <a:pt x="621005" y="21560"/>
                  </a:lnTo>
                  <a:lnTo>
                    <a:pt x="575132" y="9742"/>
                  </a:lnTo>
                  <a:lnTo>
                    <a:pt x="527604" y="2475"/>
                  </a:lnTo>
                  <a:lnTo>
                    <a:pt x="478663" y="0"/>
                  </a:lnTo>
                  <a:close/>
                </a:path>
              </a:pathLst>
            </a:custGeom>
            <a:solidFill>
              <a:srgbClr val="BC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5877" y="6051524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4">
                  <a:moveTo>
                    <a:pt x="478663" y="959129"/>
                  </a:moveTo>
                  <a:lnTo>
                    <a:pt x="527604" y="956653"/>
                  </a:lnTo>
                  <a:lnTo>
                    <a:pt x="575131" y="949386"/>
                  </a:lnTo>
                  <a:lnTo>
                    <a:pt x="621004" y="937569"/>
                  </a:lnTo>
                  <a:lnTo>
                    <a:pt x="664982" y="921443"/>
                  </a:lnTo>
                  <a:lnTo>
                    <a:pt x="706824" y="901248"/>
                  </a:lnTo>
                  <a:lnTo>
                    <a:pt x="746290" y="877227"/>
                  </a:lnTo>
                  <a:lnTo>
                    <a:pt x="783139" y="849620"/>
                  </a:lnTo>
                  <a:lnTo>
                    <a:pt x="817130" y="818668"/>
                  </a:lnTo>
                  <a:lnTo>
                    <a:pt x="848024" y="784613"/>
                  </a:lnTo>
                  <a:lnTo>
                    <a:pt x="875579" y="747694"/>
                  </a:lnTo>
                  <a:lnTo>
                    <a:pt x="899554" y="708154"/>
                  </a:lnTo>
                  <a:lnTo>
                    <a:pt x="919710" y="666233"/>
                  </a:lnTo>
                  <a:lnTo>
                    <a:pt x="935806" y="622173"/>
                  </a:lnTo>
                  <a:lnTo>
                    <a:pt x="947601" y="576214"/>
                  </a:lnTo>
                  <a:lnTo>
                    <a:pt x="954854" y="528597"/>
                  </a:lnTo>
                  <a:lnTo>
                    <a:pt x="957326" y="479564"/>
                  </a:lnTo>
                  <a:lnTo>
                    <a:pt x="954854" y="430531"/>
                  </a:lnTo>
                  <a:lnTo>
                    <a:pt x="947601" y="382915"/>
                  </a:lnTo>
                  <a:lnTo>
                    <a:pt x="935806" y="336956"/>
                  </a:lnTo>
                  <a:lnTo>
                    <a:pt x="919710" y="292895"/>
                  </a:lnTo>
                  <a:lnTo>
                    <a:pt x="899554" y="250974"/>
                  </a:lnTo>
                  <a:lnTo>
                    <a:pt x="875579" y="211434"/>
                  </a:lnTo>
                  <a:lnTo>
                    <a:pt x="848024" y="174516"/>
                  </a:lnTo>
                  <a:lnTo>
                    <a:pt x="817130" y="140460"/>
                  </a:lnTo>
                  <a:lnTo>
                    <a:pt x="783139" y="109508"/>
                  </a:lnTo>
                  <a:lnTo>
                    <a:pt x="746290" y="81901"/>
                  </a:lnTo>
                  <a:lnTo>
                    <a:pt x="706824" y="57880"/>
                  </a:lnTo>
                  <a:lnTo>
                    <a:pt x="664982" y="37686"/>
                  </a:lnTo>
                  <a:lnTo>
                    <a:pt x="621004" y="21560"/>
                  </a:lnTo>
                  <a:lnTo>
                    <a:pt x="575131" y="9742"/>
                  </a:lnTo>
                  <a:lnTo>
                    <a:pt x="527604" y="2475"/>
                  </a:lnTo>
                  <a:lnTo>
                    <a:pt x="478663" y="0"/>
                  </a:ln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close/>
                </a:path>
              </a:pathLst>
            </a:custGeom>
            <a:ln w="31750">
              <a:solidFill>
                <a:srgbClr val="00B3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4500" y="508520"/>
            <a:ext cx="1290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0" dirty="0">
                <a:latin typeface="Trebuchet MS"/>
                <a:cs typeface="Trebuchet MS"/>
              </a:rPr>
              <a:t>C</a:t>
            </a:r>
            <a:r>
              <a:rPr sz="2400" b="1" dirty="0">
                <a:latin typeface="Trebuchet MS"/>
                <a:cs typeface="Trebuchet MS"/>
              </a:rPr>
              <a:t>o</a:t>
            </a:r>
            <a:r>
              <a:rPr sz="2400" b="1" spc="-5" dirty="0">
                <a:latin typeface="Trebuchet MS"/>
                <a:cs typeface="Trebuchet MS"/>
              </a:rPr>
              <a:t>n</a:t>
            </a:r>
            <a:r>
              <a:rPr sz="2400" b="1" spc="5" dirty="0">
                <a:latin typeface="Trebuchet MS"/>
                <a:cs typeface="Trebuchet MS"/>
              </a:rPr>
              <a:t>t</a:t>
            </a:r>
            <a:r>
              <a:rPr sz="2400" b="1" spc="-25" dirty="0">
                <a:latin typeface="Trebuchet MS"/>
                <a:cs typeface="Trebuchet MS"/>
              </a:rPr>
              <a:t>e</a:t>
            </a:r>
            <a:r>
              <a:rPr sz="2400" b="1" spc="-30" dirty="0">
                <a:latin typeface="Trebuchet MS"/>
                <a:cs typeface="Trebuchet MS"/>
              </a:rPr>
              <a:t>n</a:t>
            </a:r>
            <a:r>
              <a:rPr sz="2400" b="1" spc="65" dirty="0">
                <a:latin typeface="Trebuchet MS"/>
                <a:cs typeface="Trebuchet MS"/>
              </a:rPr>
              <a:t>ts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209" y="1828901"/>
            <a:ext cx="385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>
                <a:latin typeface="Trebuchet MS"/>
                <a:cs typeface="Trebuchet MS"/>
              </a:rPr>
              <a:t>1</a:t>
            </a:r>
            <a:endParaRPr sz="48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25917" y="1426324"/>
            <a:ext cx="2359025" cy="1592580"/>
            <a:chOff x="1825917" y="1426324"/>
            <a:chExt cx="2359025" cy="1592580"/>
          </a:xfrm>
        </p:grpSpPr>
        <p:sp>
          <p:nvSpPr>
            <p:cNvPr id="14" name="object 14"/>
            <p:cNvSpPr/>
            <p:nvPr/>
          </p:nvSpPr>
          <p:spPr>
            <a:xfrm>
              <a:off x="2471013" y="1974019"/>
              <a:ext cx="1049734" cy="5223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44967" y="1445374"/>
              <a:ext cx="2320925" cy="1554480"/>
            </a:xfrm>
            <a:custGeom>
              <a:avLst/>
              <a:gdLst/>
              <a:ahLst/>
              <a:cxnLst/>
              <a:rect l="l" t="t" r="r" b="b"/>
              <a:pathLst>
                <a:path w="2320925" h="1554480">
                  <a:moveTo>
                    <a:pt x="0" y="1554467"/>
                  </a:moveTo>
                  <a:lnTo>
                    <a:pt x="2320798" y="1554467"/>
                  </a:lnTo>
                  <a:lnTo>
                    <a:pt x="2320798" y="0"/>
                  </a:lnTo>
                  <a:lnTo>
                    <a:pt x="0" y="0"/>
                  </a:lnTo>
                  <a:lnTo>
                    <a:pt x="0" y="1554467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84815" y="1445374"/>
            <a:ext cx="2918460" cy="155448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303530">
              <a:lnSpc>
                <a:spcPct val="100000"/>
              </a:lnSpc>
              <a:spcBef>
                <a:spcPts val="5"/>
              </a:spcBef>
            </a:pPr>
            <a:r>
              <a:rPr sz="1600" b="1" spc="10" dirty="0">
                <a:latin typeface="Trebuchet MS"/>
                <a:cs typeface="Trebuchet MS"/>
              </a:rPr>
              <a:t>Introduction</a:t>
            </a:r>
            <a:endParaRPr sz="1600">
              <a:latin typeface="Trebuchet MS"/>
              <a:cs typeface="Trebuchet MS"/>
            </a:endParaRPr>
          </a:p>
          <a:p>
            <a:pPr marL="303530">
              <a:lnSpc>
                <a:spcPct val="100000"/>
              </a:lnSpc>
              <a:spcBef>
                <a:spcPts val="1245"/>
              </a:spcBef>
            </a:pPr>
            <a:r>
              <a:rPr sz="1400" spc="-180" dirty="0">
                <a:latin typeface="Arial Black"/>
                <a:cs typeface="Arial Black"/>
              </a:rPr>
              <a:t>Page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4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9209" y="3945953"/>
            <a:ext cx="385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>
                <a:latin typeface="Trebuchet MS"/>
                <a:cs typeface="Trebuchet MS"/>
              </a:rPr>
              <a:t>2</a:t>
            </a:r>
            <a:endParaRPr sz="4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25917" y="3543376"/>
            <a:ext cx="2359025" cy="1592580"/>
            <a:chOff x="1825917" y="3543376"/>
            <a:chExt cx="2359025" cy="1592580"/>
          </a:xfrm>
        </p:grpSpPr>
        <p:sp>
          <p:nvSpPr>
            <p:cNvPr id="19" name="object 19"/>
            <p:cNvSpPr/>
            <p:nvPr/>
          </p:nvSpPr>
          <p:spPr>
            <a:xfrm>
              <a:off x="1844967" y="3562426"/>
              <a:ext cx="2320798" cy="15544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44967" y="3562426"/>
              <a:ext cx="2320925" cy="1554480"/>
            </a:xfrm>
            <a:custGeom>
              <a:avLst/>
              <a:gdLst/>
              <a:ahLst/>
              <a:cxnLst/>
              <a:rect l="l" t="t" r="r" b="b"/>
              <a:pathLst>
                <a:path w="2320925" h="1554479">
                  <a:moveTo>
                    <a:pt x="0" y="1554467"/>
                  </a:moveTo>
                  <a:lnTo>
                    <a:pt x="2320798" y="1554467"/>
                  </a:lnTo>
                  <a:lnTo>
                    <a:pt x="2320798" y="0"/>
                  </a:lnTo>
                  <a:lnTo>
                    <a:pt x="0" y="0"/>
                  </a:lnTo>
                  <a:lnTo>
                    <a:pt x="0" y="1554467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184815" y="3562426"/>
            <a:ext cx="2918460" cy="155448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303530">
              <a:lnSpc>
                <a:spcPct val="100000"/>
              </a:lnSpc>
              <a:spcBef>
                <a:spcPts val="5"/>
              </a:spcBef>
            </a:pPr>
            <a:r>
              <a:rPr sz="1600" b="1" spc="45" dirty="0">
                <a:latin typeface="Trebuchet MS"/>
                <a:cs typeface="Trebuchet MS"/>
              </a:rPr>
              <a:t>Making </a:t>
            </a:r>
            <a:r>
              <a:rPr sz="1600" b="1" spc="70" dirty="0">
                <a:latin typeface="Trebuchet MS"/>
                <a:cs typeface="Trebuchet MS"/>
              </a:rPr>
              <a:t>a</a:t>
            </a:r>
            <a:r>
              <a:rPr sz="1600" b="1" spc="-21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claim</a:t>
            </a:r>
            <a:endParaRPr sz="1600">
              <a:latin typeface="Trebuchet MS"/>
              <a:cs typeface="Trebuchet MS"/>
            </a:endParaRPr>
          </a:p>
          <a:p>
            <a:pPr marL="303530">
              <a:lnSpc>
                <a:spcPct val="100000"/>
              </a:lnSpc>
              <a:spcBef>
                <a:spcPts val="1245"/>
              </a:spcBef>
            </a:pPr>
            <a:r>
              <a:rPr sz="1400" spc="-180" dirty="0">
                <a:latin typeface="Arial Black"/>
                <a:cs typeface="Arial Black"/>
              </a:rPr>
              <a:t>Page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6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010" y="6137389"/>
            <a:ext cx="385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>
                <a:latin typeface="Trebuchet MS"/>
                <a:cs typeface="Trebuchet MS"/>
              </a:rPr>
              <a:t>3</a:t>
            </a:r>
            <a:endParaRPr sz="4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25917" y="5734799"/>
            <a:ext cx="2359025" cy="1592580"/>
            <a:chOff x="1825917" y="5734799"/>
            <a:chExt cx="2359025" cy="1592580"/>
          </a:xfrm>
        </p:grpSpPr>
        <p:sp>
          <p:nvSpPr>
            <p:cNvPr id="24" name="object 24"/>
            <p:cNvSpPr/>
            <p:nvPr/>
          </p:nvSpPr>
          <p:spPr>
            <a:xfrm>
              <a:off x="1844967" y="5873922"/>
              <a:ext cx="2112115" cy="14344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44967" y="5753849"/>
              <a:ext cx="2320925" cy="1554480"/>
            </a:xfrm>
            <a:custGeom>
              <a:avLst/>
              <a:gdLst/>
              <a:ahLst/>
              <a:cxnLst/>
              <a:rect l="l" t="t" r="r" b="b"/>
              <a:pathLst>
                <a:path w="2320925" h="1554479">
                  <a:moveTo>
                    <a:pt x="0" y="1554467"/>
                  </a:moveTo>
                  <a:lnTo>
                    <a:pt x="2320798" y="1554467"/>
                  </a:lnTo>
                  <a:lnTo>
                    <a:pt x="2320798" y="0"/>
                  </a:lnTo>
                  <a:lnTo>
                    <a:pt x="0" y="0"/>
                  </a:lnTo>
                  <a:lnTo>
                    <a:pt x="0" y="1554467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184815" y="5753849"/>
            <a:ext cx="2918460" cy="155448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296545" marR="913130">
              <a:lnSpc>
                <a:spcPct val="104200"/>
              </a:lnSpc>
            </a:pPr>
            <a:r>
              <a:rPr sz="1600" b="1" spc="45" dirty="0">
                <a:latin typeface="Trebuchet MS"/>
                <a:cs typeface="Trebuchet MS"/>
              </a:rPr>
              <a:t>Making </a:t>
            </a:r>
            <a:r>
              <a:rPr sz="1600" b="1" spc="70" dirty="0">
                <a:latin typeface="Trebuchet MS"/>
                <a:cs typeface="Trebuchet MS"/>
              </a:rPr>
              <a:t>a</a:t>
            </a:r>
            <a:r>
              <a:rPr sz="1600" b="1" spc="-370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claim </a:t>
            </a:r>
            <a:r>
              <a:rPr sz="1600" b="1" spc="-15" dirty="0">
                <a:latin typeface="Trebuchet MS"/>
                <a:cs typeface="Trebuchet MS"/>
              </a:rPr>
              <a:t>by  </a:t>
            </a:r>
            <a:r>
              <a:rPr sz="1600" b="1" spc="-10" dirty="0">
                <a:latin typeface="Trebuchet MS"/>
                <a:cs typeface="Trebuchet MS"/>
              </a:rPr>
              <a:t>telephone</a:t>
            </a:r>
            <a:endParaRPr sz="1600">
              <a:latin typeface="Trebuchet MS"/>
              <a:cs typeface="Trebuchet MS"/>
            </a:endParaRPr>
          </a:p>
          <a:p>
            <a:pPr marL="296545">
              <a:lnSpc>
                <a:spcPct val="100000"/>
              </a:lnSpc>
              <a:spcBef>
                <a:spcPts val="1245"/>
              </a:spcBef>
            </a:pPr>
            <a:r>
              <a:rPr sz="1400" spc="-180" dirty="0">
                <a:latin typeface="Arial Black"/>
                <a:cs typeface="Arial Black"/>
              </a:rPr>
              <a:t>Page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9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7202" y="8195640"/>
            <a:ext cx="989330" cy="991235"/>
            <a:chOff x="457202" y="8195640"/>
            <a:chExt cx="989330" cy="991235"/>
          </a:xfrm>
        </p:grpSpPr>
        <p:sp>
          <p:nvSpPr>
            <p:cNvPr id="28" name="object 28"/>
            <p:cNvSpPr/>
            <p:nvPr/>
          </p:nvSpPr>
          <p:spPr>
            <a:xfrm>
              <a:off x="473074" y="8211527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4">
                  <a:moveTo>
                    <a:pt x="478663" y="0"/>
                  </a:move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3"/>
                  </a:lnTo>
                  <a:lnTo>
                    <a:pt x="21519" y="622172"/>
                  </a:lnTo>
                  <a:lnTo>
                    <a:pt x="37615" y="666231"/>
                  </a:lnTo>
                  <a:lnTo>
                    <a:pt x="57771" y="708151"/>
                  </a:lnTo>
                  <a:lnTo>
                    <a:pt x="81746" y="747690"/>
                  </a:lnTo>
                  <a:lnTo>
                    <a:pt x="109301" y="784608"/>
                  </a:lnTo>
                  <a:lnTo>
                    <a:pt x="140195" y="818662"/>
                  </a:lnTo>
                  <a:lnTo>
                    <a:pt x="174186" y="849613"/>
                  </a:lnTo>
                  <a:lnTo>
                    <a:pt x="211035" y="877219"/>
                  </a:lnTo>
                  <a:lnTo>
                    <a:pt x="250501" y="901239"/>
                  </a:lnTo>
                  <a:lnTo>
                    <a:pt x="292343" y="921432"/>
                  </a:lnTo>
                  <a:lnTo>
                    <a:pt x="336321" y="937557"/>
                  </a:lnTo>
                  <a:lnTo>
                    <a:pt x="382194" y="949374"/>
                  </a:lnTo>
                  <a:lnTo>
                    <a:pt x="429721" y="956640"/>
                  </a:lnTo>
                  <a:lnTo>
                    <a:pt x="478663" y="959116"/>
                  </a:lnTo>
                  <a:lnTo>
                    <a:pt x="527604" y="956640"/>
                  </a:lnTo>
                  <a:lnTo>
                    <a:pt x="575132" y="949374"/>
                  </a:lnTo>
                  <a:lnTo>
                    <a:pt x="621005" y="937557"/>
                  </a:lnTo>
                  <a:lnTo>
                    <a:pt x="664984" y="921432"/>
                  </a:lnTo>
                  <a:lnTo>
                    <a:pt x="706827" y="901239"/>
                  </a:lnTo>
                  <a:lnTo>
                    <a:pt x="746294" y="877219"/>
                  </a:lnTo>
                  <a:lnTo>
                    <a:pt x="783144" y="849613"/>
                  </a:lnTo>
                  <a:lnTo>
                    <a:pt x="817137" y="818662"/>
                  </a:lnTo>
                  <a:lnTo>
                    <a:pt x="848031" y="784608"/>
                  </a:lnTo>
                  <a:lnTo>
                    <a:pt x="875587" y="747690"/>
                  </a:lnTo>
                  <a:lnTo>
                    <a:pt x="899564" y="708151"/>
                  </a:lnTo>
                  <a:lnTo>
                    <a:pt x="919721" y="666231"/>
                  </a:lnTo>
                  <a:lnTo>
                    <a:pt x="935818" y="622172"/>
                  </a:lnTo>
                  <a:lnTo>
                    <a:pt x="947613" y="576213"/>
                  </a:lnTo>
                  <a:lnTo>
                    <a:pt x="954867" y="528597"/>
                  </a:lnTo>
                  <a:lnTo>
                    <a:pt x="957338" y="479564"/>
                  </a:lnTo>
                  <a:lnTo>
                    <a:pt x="954867" y="430531"/>
                  </a:lnTo>
                  <a:lnTo>
                    <a:pt x="947613" y="382915"/>
                  </a:lnTo>
                  <a:lnTo>
                    <a:pt x="935818" y="336956"/>
                  </a:lnTo>
                  <a:lnTo>
                    <a:pt x="919721" y="292895"/>
                  </a:lnTo>
                  <a:lnTo>
                    <a:pt x="899564" y="250974"/>
                  </a:lnTo>
                  <a:lnTo>
                    <a:pt x="875587" y="211434"/>
                  </a:lnTo>
                  <a:lnTo>
                    <a:pt x="848031" y="174516"/>
                  </a:lnTo>
                  <a:lnTo>
                    <a:pt x="817137" y="140460"/>
                  </a:lnTo>
                  <a:lnTo>
                    <a:pt x="783144" y="109508"/>
                  </a:lnTo>
                  <a:lnTo>
                    <a:pt x="746294" y="81901"/>
                  </a:lnTo>
                  <a:lnTo>
                    <a:pt x="706827" y="57880"/>
                  </a:lnTo>
                  <a:lnTo>
                    <a:pt x="664984" y="37686"/>
                  </a:lnTo>
                  <a:lnTo>
                    <a:pt x="621005" y="21560"/>
                  </a:lnTo>
                  <a:lnTo>
                    <a:pt x="575132" y="9742"/>
                  </a:lnTo>
                  <a:lnTo>
                    <a:pt x="527604" y="2475"/>
                  </a:lnTo>
                  <a:lnTo>
                    <a:pt x="478663" y="0"/>
                  </a:lnTo>
                  <a:close/>
                </a:path>
              </a:pathLst>
            </a:custGeom>
            <a:solidFill>
              <a:srgbClr val="BC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3077" y="8211515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4">
                  <a:moveTo>
                    <a:pt x="478663" y="959129"/>
                  </a:moveTo>
                  <a:lnTo>
                    <a:pt x="527604" y="956653"/>
                  </a:lnTo>
                  <a:lnTo>
                    <a:pt x="575131" y="949386"/>
                  </a:lnTo>
                  <a:lnTo>
                    <a:pt x="621004" y="937569"/>
                  </a:lnTo>
                  <a:lnTo>
                    <a:pt x="664982" y="921443"/>
                  </a:lnTo>
                  <a:lnTo>
                    <a:pt x="706824" y="901248"/>
                  </a:lnTo>
                  <a:lnTo>
                    <a:pt x="746290" y="877227"/>
                  </a:lnTo>
                  <a:lnTo>
                    <a:pt x="783139" y="849620"/>
                  </a:lnTo>
                  <a:lnTo>
                    <a:pt x="817130" y="818668"/>
                  </a:lnTo>
                  <a:lnTo>
                    <a:pt x="848024" y="784613"/>
                  </a:lnTo>
                  <a:lnTo>
                    <a:pt x="875579" y="747694"/>
                  </a:lnTo>
                  <a:lnTo>
                    <a:pt x="899554" y="708154"/>
                  </a:lnTo>
                  <a:lnTo>
                    <a:pt x="919710" y="666233"/>
                  </a:lnTo>
                  <a:lnTo>
                    <a:pt x="935806" y="622173"/>
                  </a:lnTo>
                  <a:lnTo>
                    <a:pt x="947601" y="576214"/>
                  </a:lnTo>
                  <a:lnTo>
                    <a:pt x="954854" y="528597"/>
                  </a:lnTo>
                  <a:lnTo>
                    <a:pt x="957326" y="479564"/>
                  </a:lnTo>
                  <a:lnTo>
                    <a:pt x="954854" y="430531"/>
                  </a:lnTo>
                  <a:lnTo>
                    <a:pt x="947601" y="382915"/>
                  </a:lnTo>
                  <a:lnTo>
                    <a:pt x="935806" y="336956"/>
                  </a:lnTo>
                  <a:lnTo>
                    <a:pt x="919710" y="292895"/>
                  </a:lnTo>
                  <a:lnTo>
                    <a:pt x="899554" y="250974"/>
                  </a:lnTo>
                  <a:lnTo>
                    <a:pt x="875579" y="211434"/>
                  </a:lnTo>
                  <a:lnTo>
                    <a:pt x="848024" y="174516"/>
                  </a:lnTo>
                  <a:lnTo>
                    <a:pt x="817130" y="140460"/>
                  </a:lnTo>
                  <a:lnTo>
                    <a:pt x="783139" y="109508"/>
                  </a:lnTo>
                  <a:lnTo>
                    <a:pt x="746290" y="81901"/>
                  </a:lnTo>
                  <a:lnTo>
                    <a:pt x="706824" y="57880"/>
                  </a:lnTo>
                  <a:lnTo>
                    <a:pt x="664982" y="37686"/>
                  </a:lnTo>
                  <a:lnTo>
                    <a:pt x="621004" y="21560"/>
                  </a:lnTo>
                  <a:lnTo>
                    <a:pt x="575131" y="9742"/>
                  </a:lnTo>
                  <a:lnTo>
                    <a:pt x="527604" y="2475"/>
                  </a:lnTo>
                  <a:lnTo>
                    <a:pt x="478663" y="0"/>
                  </a:ln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close/>
                </a:path>
              </a:pathLst>
            </a:custGeom>
            <a:ln w="31750">
              <a:solidFill>
                <a:srgbClr val="00B3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59209" y="8297392"/>
            <a:ext cx="385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>
                <a:latin typeface="Trebuchet MS"/>
                <a:cs typeface="Trebuchet MS"/>
              </a:rPr>
              <a:t>4</a:t>
            </a:r>
            <a:endParaRPr sz="48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825917" y="7894802"/>
            <a:ext cx="2359025" cy="1592580"/>
            <a:chOff x="1825917" y="7894802"/>
            <a:chExt cx="2359025" cy="1592580"/>
          </a:xfrm>
        </p:grpSpPr>
        <p:sp>
          <p:nvSpPr>
            <p:cNvPr id="32" name="object 32"/>
            <p:cNvSpPr/>
            <p:nvPr/>
          </p:nvSpPr>
          <p:spPr>
            <a:xfrm>
              <a:off x="2123209" y="7966145"/>
              <a:ext cx="2042555" cy="15021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44967" y="7913852"/>
              <a:ext cx="2320925" cy="1554480"/>
            </a:xfrm>
            <a:custGeom>
              <a:avLst/>
              <a:gdLst/>
              <a:ahLst/>
              <a:cxnLst/>
              <a:rect l="l" t="t" r="r" b="b"/>
              <a:pathLst>
                <a:path w="2320925" h="1554479">
                  <a:moveTo>
                    <a:pt x="0" y="1554467"/>
                  </a:moveTo>
                  <a:lnTo>
                    <a:pt x="2320798" y="1554467"/>
                  </a:lnTo>
                  <a:lnTo>
                    <a:pt x="2320798" y="0"/>
                  </a:lnTo>
                  <a:lnTo>
                    <a:pt x="0" y="0"/>
                  </a:lnTo>
                  <a:lnTo>
                    <a:pt x="0" y="1554467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184815" y="7913852"/>
            <a:ext cx="2918460" cy="155448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303530" marR="312420">
              <a:lnSpc>
                <a:spcPct val="104200"/>
              </a:lnSpc>
            </a:pPr>
            <a:r>
              <a:rPr sz="1600" b="1" spc="5" dirty="0">
                <a:latin typeface="Trebuchet MS"/>
                <a:cs typeface="Trebuchet MS"/>
              </a:rPr>
              <a:t>Questions </a:t>
            </a:r>
            <a:r>
              <a:rPr sz="1600" b="1" spc="-20" dirty="0">
                <a:latin typeface="Trebuchet MS"/>
                <a:cs typeface="Trebuchet MS"/>
              </a:rPr>
              <a:t>we </a:t>
            </a:r>
            <a:r>
              <a:rPr sz="1600" b="1" spc="35" dirty="0">
                <a:latin typeface="Trebuchet MS"/>
                <a:cs typeface="Trebuchet MS"/>
              </a:rPr>
              <a:t>ask</a:t>
            </a:r>
            <a:r>
              <a:rPr sz="1600" b="1" spc="-33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on </a:t>
            </a:r>
            <a:r>
              <a:rPr sz="1600" b="1" spc="-10" dirty="0">
                <a:latin typeface="Trebuchet MS"/>
                <a:cs typeface="Trebuchet MS"/>
              </a:rPr>
              <a:t>the  </a:t>
            </a:r>
            <a:r>
              <a:rPr sz="1600" b="1" dirty="0">
                <a:latin typeface="Trebuchet MS"/>
                <a:cs typeface="Trebuchet MS"/>
              </a:rPr>
              <a:t>form</a:t>
            </a:r>
            <a:endParaRPr sz="1600">
              <a:latin typeface="Trebuchet MS"/>
              <a:cs typeface="Trebuchet MS"/>
            </a:endParaRPr>
          </a:p>
          <a:p>
            <a:pPr marL="303530">
              <a:lnSpc>
                <a:spcPct val="100000"/>
              </a:lnSpc>
              <a:spcBef>
                <a:spcPts val="1245"/>
              </a:spcBef>
            </a:pPr>
            <a:r>
              <a:rPr sz="1400" spc="-180" dirty="0">
                <a:latin typeface="Arial Black"/>
                <a:cs typeface="Arial Black"/>
              </a:rPr>
              <a:t>Page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13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2</a:t>
            </a:fld>
            <a:endParaRPr spc="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7296" y="886244"/>
            <a:ext cx="3231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rebuchet MS"/>
                <a:cs typeface="Trebuchet MS"/>
              </a:rPr>
              <a:t>Other </a:t>
            </a:r>
            <a:r>
              <a:rPr sz="2400" b="1" spc="15" dirty="0">
                <a:latin typeface="Trebuchet MS"/>
                <a:cs typeface="Trebuchet MS"/>
              </a:rPr>
              <a:t>types of</a:t>
            </a:r>
            <a:r>
              <a:rPr sz="2400" b="1" spc="-380" dirty="0">
                <a:latin typeface="Trebuchet MS"/>
                <a:cs typeface="Trebuchet MS"/>
              </a:rPr>
              <a:t> </a:t>
            </a:r>
            <a:r>
              <a:rPr sz="2400" b="1" spc="10" dirty="0">
                <a:latin typeface="Trebuchet MS"/>
                <a:cs typeface="Trebuchet MS"/>
              </a:rPr>
              <a:t>support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2088007"/>
            <a:ext cx="2934335" cy="2001520"/>
            <a:chOff x="457200" y="2088007"/>
            <a:chExt cx="2934335" cy="2001520"/>
          </a:xfrm>
        </p:grpSpPr>
        <p:sp>
          <p:nvSpPr>
            <p:cNvPr id="4" name="object 4"/>
            <p:cNvSpPr/>
            <p:nvPr/>
          </p:nvSpPr>
          <p:spPr>
            <a:xfrm>
              <a:off x="1064280" y="2851822"/>
              <a:ext cx="1808351" cy="4859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50" y="2107057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91204" y="2107057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296545" marR="821055">
              <a:lnSpc>
                <a:spcPct val="107200"/>
              </a:lnSpc>
            </a:pPr>
            <a:r>
              <a:rPr sz="1400" spc="-225" dirty="0">
                <a:latin typeface="Arial Black"/>
                <a:cs typeface="Arial Black"/>
              </a:rPr>
              <a:t>You </a:t>
            </a:r>
            <a:r>
              <a:rPr sz="1400" spc="-145" dirty="0">
                <a:latin typeface="Arial Black"/>
                <a:cs typeface="Arial Black"/>
              </a:rPr>
              <a:t>may </a:t>
            </a:r>
            <a:r>
              <a:rPr sz="1400" spc="-165" dirty="0">
                <a:latin typeface="Arial Black"/>
                <a:cs typeface="Arial Black"/>
              </a:rPr>
              <a:t>be </a:t>
            </a:r>
            <a:r>
              <a:rPr sz="1400" spc="-145" dirty="0">
                <a:latin typeface="Arial Black"/>
                <a:cs typeface="Arial Black"/>
              </a:rPr>
              <a:t>able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45" dirty="0">
                <a:latin typeface="Arial Black"/>
                <a:cs typeface="Arial Black"/>
              </a:rPr>
              <a:t>get </a:t>
            </a:r>
            <a:r>
              <a:rPr sz="1400" spc="-140" dirty="0">
                <a:latin typeface="Arial Black"/>
                <a:cs typeface="Arial Black"/>
              </a:rPr>
              <a:t>a </a:t>
            </a:r>
            <a:r>
              <a:rPr sz="1400" spc="-135" dirty="0">
                <a:latin typeface="Arial Black"/>
                <a:cs typeface="Arial Black"/>
              </a:rPr>
              <a:t>benefit  </a:t>
            </a:r>
            <a:r>
              <a:rPr sz="1400" spc="-155" dirty="0">
                <a:latin typeface="Arial Black"/>
                <a:cs typeface="Arial Black"/>
              </a:rPr>
              <a:t>called </a:t>
            </a:r>
            <a:r>
              <a:rPr sz="1400" spc="-160" dirty="0">
                <a:latin typeface="Arial Black"/>
                <a:cs typeface="Arial Black"/>
              </a:rPr>
              <a:t>Universal </a:t>
            </a:r>
            <a:r>
              <a:rPr sz="1400" spc="-165" dirty="0">
                <a:latin typeface="Arial Black"/>
                <a:cs typeface="Arial Black"/>
              </a:rPr>
              <a:t>Credit</a:t>
            </a:r>
            <a:r>
              <a:rPr sz="1400" spc="-50" dirty="0">
                <a:latin typeface="Arial Black"/>
                <a:cs typeface="Arial Black"/>
              </a:rPr>
              <a:t> </a:t>
            </a:r>
            <a:r>
              <a:rPr sz="1400" spc="-114" dirty="0">
                <a:latin typeface="Arial Black"/>
                <a:cs typeface="Arial Black"/>
              </a:rPr>
              <a:t>if:</a:t>
            </a:r>
            <a:endParaRPr sz="1400">
              <a:latin typeface="Arial Black"/>
              <a:cs typeface="Arial Black"/>
            </a:endParaRPr>
          </a:p>
          <a:p>
            <a:pPr marL="525145" indent="-216535">
              <a:lnSpc>
                <a:spcPct val="100000"/>
              </a:lnSpc>
              <a:spcBef>
                <a:spcPts val="969"/>
              </a:spcBef>
              <a:buChar char="•"/>
              <a:tabLst>
                <a:tab pos="525145" algn="l"/>
                <a:tab pos="525780" algn="l"/>
              </a:tabLst>
            </a:pPr>
            <a:r>
              <a:rPr sz="1400" spc="-225" dirty="0">
                <a:latin typeface="Arial Black"/>
                <a:cs typeface="Arial Black"/>
              </a:rPr>
              <a:t>You </a:t>
            </a:r>
            <a:r>
              <a:rPr sz="1400" spc="-155" dirty="0">
                <a:latin typeface="Arial Black"/>
                <a:cs typeface="Arial Black"/>
              </a:rPr>
              <a:t>are </a:t>
            </a:r>
            <a:r>
              <a:rPr sz="1400" spc="-125" dirty="0">
                <a:latin typeface="Arial Black"/>
                <a:cs typeface="Arial Black"/>
              </a:rPr>
              <a:t>out </a:t>
            </a:r>
            <a:r>
              <a:rPr sz="1400" spc="-110" dirty="0">
                <a:latin typeface="Arial Black"/>
                <a:cs typeface="Arial Black"/>
              </a:rPr>
              <a:t>of</a:t>
            </a:r>
            <a:r>
              <a:rPr sz="1400" spc="-225" dirty="0">
                <a:latin typeface="Arial Black"/>
                <a:cs typeface="Arial Black"/>
              </a:rPr>
              <a:t> </a:t>
            </a:r>
            <a:r>
              <a:rPr sz="1400" spc="-190" dirty="0">
                <a:latin typeface="Arial Black"/>
                <a:cs typeface="Arial Black"/>
              </a:rPr>
              <a:t>work</a:t>
            </a:r>
            <a:endParaRPr sz="1400">
              <a:latin typeface="Arial Black"/>
              <a:cs typeface="Arial Black"/>
            </a:endParaRPr>
          </a:p>
          <a:p>
            <a:pPr marL="525145" marR="1029969" indent="-216535">
              <a:lnSpc>
                <a:spcPct val="107200"/>
              </a:lnSpc>
              <a:spcBef>
                <a:spcPts val="570"/>
              </a:spcBef>
              <a:buChar char="•"/>
              <a:tabLst>
                <a:tab pos="525145" algn="l"/>
                <a:tab pos="525780" algn="l"/>
              </a:tabLst>
            </a:pPr>
            <a:r>
              <a:rPr sz="1400" spc="-225" dirty="0">
                <a:latin typeface="Arial Black"/>
                <a:cs typeface="Arial Black"/>
              </a:rPr>
              <a:t>You </a:t>
            </a:r>
            <a:r>
              <a:rPr sz="1400" spc="-155" dirty="0">
                <a:latin typeface="Arial Black"/>
                <a:cs typeface="Arial Black"/>
              </a:rPr>
              <a:t>are </a:t>
            </a:r>
            <a:r>
              <a:rPr sz="1400" spc="-125" dirty="0">
                <a:latin typeface="Arial Black"/>
                <a:cs typeface="Arial Black"/>
              </a:rPr>
              <a:t>in </a:t>
            </a:r>
            <a:r>
              <a:rPr sz="1400" spc="-190" dirty="0">
                <a:latin typeface="Arial Black"/>
                <a:cs typeface="Arial Black"/>
              </a:rPr>
              <a:t>work </a:t>
            </a:r>
            <a:r>
              <a:rPr sz="1400" spc="-130" dirty="0">
                <a:latin typeface="Arial Black"/>
                <a:cs typeface="Arial Black"/>
              </a:rPr>
              <a:t>and on </a:t>
            </a:r>
            <a:r>
              <a:rPr sz="1400" spc="-165" dirty="0">
                <a:latin typeface="Arial Black"/>
                <a:cs typeface="Arial Black"/>
              </a:rPr>
              <a:t>low  </a:t>
            </a:r>
            <a:r>
              <a:rPr sz="1400" spc="-145" dirty="0">
                <a:latin typeface="Arial Black"/>
                <a:cs typeface="Arial Black"/>
              </a:rPr>
              <a:t>earnings.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4493183"/>
            <a:ext cx="479869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latin typeface="Arial Black"/>
                <a:cs typeface="Arial Black"/>
              </a:rPr>
              <a:t>For </a:t>
            </a:r>
            <a:r>
              <a:rPr sz="1400" spc="-150" dirty="0">
                <a:latin typeface="Arial Black"/>
                <a:cs typeface="Arial Black"/>
              </a:rPr>
              <a:t>more </a:t>
            </a:r>
            <a:r>
              <a:rPr sz="1400" spc="-125" dirty="0">
                <a:latin typeface="Arial Black"/>
                <a:cs typeface="Arial Black"/>
              </a:rPr>
              <a:t>information </a:t>
            </a:r>
            <a:r>
              <a:rPr sz="1400" spc="-130" dirty="0">
                <a:latin typeface="Arial Black"/>
                <a:cs typeface="Arial Black"/>
              </a:rPr>
              <a:t>on </a:t>
            </a:r>
            <a:r>
              <a:rPr sz="1400" spc="-160" dirty="0">
                <a:latin typeface="Arial Black"/>
                <a:cs typeface="Arial Black"/>
              </a:rPr>
              <a:t>Universal Credit,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</a:t>
            </a:r>
            <a:r>
              <a:rPr sz="1400" spc="160" dirty="0">
                <a:latin typeface="Arial Black"/>
                <a:cs typeface="Arial Black"/>
              </a:rPr>
              <a:t> </a:t>
            </a:r>
            <a:r>
              <a:rPr sz="1400" u="sng" spc="-180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  <a:hlinkClick r:id="rId3"/>
              </a:rPr>
              <a:t>www.gov.uk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400" spc="-185" dirty="0">
                <a:latin typeface="Arial Black"/>
                <a:cs typeface="Arial Black"/>
              </a:rPr>
              <a:t>Search </a:t>
            </a:r>
            <a:r>
              <a:rPr sz="1400" spc="-120" dirty="0">
                <a:latin typeface="Arial Black"/>
                <a:cs typeface="Arial Black"/>
              </a:rPr>
              <a:t>for </a:t>
            </a:r>
            <a:r>
              <a:rPr sz="1400" b="1" spc="20" dirty="0">
                <a:latin typeface="Trebuchet MS"/>
                <a:cs typeface="Trebuchet MS"/>
              </a:rPr>
              <a:t>Easy </a:t>
            </a:r>
            <a:r>
              <a:rPr sz="1400" b="1" spc="5" dirty="0">
                <a:latin typeface="Trebuchet MS"/>
                <a:cs typeface="Trebuchet MS"/>
              </a:rPr>
              <a:t>Read </a:t>
            </a:r>
            <a:r>
              <a:rPr sz="1400" b="1" dirty="0">
                <a:latin typeface="Trebuchet MS"/>
                <a:cs typeface="Trebuchet MS"/>
              </a:rPr>
              <a:t>Universal</a:t>
            </a:r>
            <a:r>
              <a:rPr sz="1400" b="1" spc="-175" dirty="0">
                <a:latin typeface="Trebuchet MS"/>
                <a:cs typeface="Trebuchet MS"/>
              </a:rPr>
              <a:t> </a:t>
            </a:r>
            <a:r>
              <a:rPr sz="1400" b="1" spc="-40" dirty="0">
                <a:latin typeface="Trebuchet MS"/>
                <a:cs typeface="Trebuchet MS"/>
              </a:rPr>
              <a:t>Credit</a:t>
            </a:r>
            <a:r>
              <a:rPr sz="1400" spc="-40" dirty="0"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7200" y="5688000"/>
            <a:ext cx="2934335" cy="2001520"/>
            <a:chOff x="457200" y="5688000"/>
            <a:chExt cx="2934335" cy="2001520"/>
          </a:xfrm>
        </p:grpSpPr>
        <p:sp>
          <p:nvSpPr>
            <p:cNvPr id="9" name="object 9"/>
            <p:cNvSpPr/>
            <p:nvPr/>
          </p:nvSpPr>
          <p:spPr>
            <a:xfrm>
              <a:off x="476250" y="5707050"/>
              <a:ext cx="2895892" cy="19629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250" y="5707050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91204" y="5707050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323215" marR="295275">
              <a:lnSpc>
                <a:spcPct val="107200"/>
              </a:lnSpc>
            </a:pPr>
            <a:r>
              <a:rPr sz="1400" spc="-160" dirty="0">
                <a:latin typeface="Arial Black"/>
                <a:cs typeface="Arial Black"/>
              </a:rPr>
              <a:t>Universal </a:t>
            </a:r>
            <a:r>
              <a:rPr sz="1400" spc="-165" dirty="0">
                <a:latin typeface="Arial Black"/>
                <a:cs typeface="Arial Black"/>
              </a:rPr>
              <a:t>Credit </a:t>
            </a:r>
            <a:r>
              <a:rPr sz="1400" spc="-175" dirty="0">
                <a:latin typeface="Arial Black"/>
                <a:cs typeface="Arial Black"/>
              </a:rPr>
              <a:t>can </a:t>
            </a:r>
            <a:r>
              <a:rPr sz="1400" spc="-155" dirty="0">
                <a:latin typeface="Arial Black"/>
                <a:cs typeface="Arial Black"/>
              </a:rPr>
              <a:t>also </a:t>
            </a:r>
            <a:r>
              <a:rPr sz="1400" spc="-135" dirty="0">
                <a:latin typeface="Arial Black"/>
                <a:cs typeface="Arial Black"/>
              </a:rPr>
              <a:t>help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50" dirty="0">
                <a:latin typeface="Arial Black"/>
                <a:cs typeface="Arial Black"/>
              </a:rPr>
              <a:t>with  </a:t>
            </a:r>
            <a:r>
              <a:rPr sz="1400" spc="-165" dirty="0">
                <a:latin typeface="Arial Black"/>
                <a:cs typeface="Arial Black"/>
              </a:rPr>
              <a:t>some </a:t>
            </a:r>
            <a:r>
              <a:rPr sz="1400" spc="-140" dirty="0">
                <a:latin typeface="Arial Black"/>
                <a:cs typeface="Arial Black"/>
              </a:rPr>
              <a:t>housing</a:t>
            </a:r>
            <a:r>
              <a:rPr sz="1400" spc="-80" dirty="0">
                <a:latin typeface="Arial Black"/>
                <a:cs typeface="Arial Black"/>
              </a:rPr>
              <a:t> </a:t>
            </a:r>
            <a:r>
              <a:rPr sz="1400" spc="-180" dirty="0">
                <a:latin typeface="Arial Black"/>
                <a:cs typeface="Arial Black"/>
              </a:rPr>
              <a:t>costs.</a:t>
            </a:r>
            <a:endParaRPr sz="1400">
              <a:latin typeface="Arial Black"/>
              <a:cs typeface="Arial Black"/>
            </a:endParaRPr>
          </a:p>
          <a:p>
            <a:pPr marL="323215" marR="490220">
              <a:lnSpc>
                <a:spcPct val="107200"/>
              </a:lnSpc>
              <a:spcBef>
                <a:spcPts val="1420"/>
              </a:spcBef>
            </a:pPr>
            <a:r>
              <a:rPr sz="1400" spc="-185" dirty="0">
                <a:latin typeface="Arial Black"/>
                <a:cs typeface="Arial Black"/>
              </a:rPr>
              <a:t>Some </a:t>
            </a:r>
            <a:r>
              <a:rPr sz="1400" spc="-150" dirty="0">
                <a:latin typeface="Arial Black"/>
                <a:cs typeface="Arial Black"/>
              </a:rPr>
              <a:t>people </a:t>
            </a:r>
            <a:r>
              <a:rPr sz="1400" spc="-145" dirty="0">
                <a:latin typeface="Arial Black"/>
                <a:cs typeface="Arial Black"/>
              </a:rPr>
              <a:t>will </a:t>
            </a:r>
            <a:r>
              <a:rPr sz="1400" spc="-135" dirty="0">
                <a:latin typeface="Arial Black"/>
                <a:cs typeface="Arial Black"/>
              </a:rPr>
              <a:t>still </a:t>
            </a:r>
            <a:r>
              <a:rPr sz="1400" spc="-150" dirty="0">
                <a:latin typeface="Arial Black"/>
                <a:cs typeface="Arial Black"/>
              </a:rPr>
              <a:t>need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55" dirty="0">
                <a:latin typeface="Arial Black"/>
                <a:cs typeface="Arial Black"/>
              </a:rPr>
              <a:t>claim  </a:t>
            </a:r>
            <a:r>
              <a:rPr sz="1400" spc="-160" dirty="0">
                <a:latin typeface="Arial Black"/>
                <a:cs typeface="Arial Black"/>
              </a:rPr>
              <a:t>Housing </a:t>
            </a:r>
            <a:r>
              <a:rPr sz="1400" spc="-155" dirty="0">
                <a:latin typeface="Arial Black"/>
                <a:cs typeface="Arial Black"/>
              </a:rPr>
              <a:t>Benefit </a:t>
            </a:r>
            <a:r>
              <a:rPr sz="1400" spc="-145" dirty="0">
                <a:latin typeface="Arial Black"/>
                <a:cs typeface="Arial Black"/>
              </a:rPr>
              <a:t>instead </a:t>
            </a:r>
            <a:r>
              <a:rPr sz="1400" spc="-110" dirty="0">
                <a:latin typeface="Arial Black"/>
                <a:cs typeface="Arial Black"/>
              </a:rPr>
              <a:t>of </a:t>
            </a:r>
            <a:r>
              <a:rPr sz="1400" spc="-160" dirty="0">
                <a:latin typeface="Arial Black"/>
                <a:cs typeface="Arial Black"/>
              </a:rPr>
              <a:t>Universal  Credit.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8099323"/>
            <a:ext cx="4575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latin typeface="Arial Black"/>
                <a:cs typeface="Arial Black"/>
              </a:rPr>
              <a:t>For </a:t>
            </a:r>
            <a:r>
              <a:rPr sz="1400" spc="-150" dirty="0">
                <a:latin typeface="Arial Black"/>
                <a:cs typeface="Arial Black"/>
              </a:rPr>
              <a:t>more </a:t>
            </a:r>
            <a:r>
              <a:rPr sz="1400" spc="-125" dirty="0">
                <a:latin typeface="Arial Black"/>
                <a:cs typeface="Arial Black"/>
              </a:rPr>
              <a:t>information,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</a:t>
            </a:r>
            <a:r>
              <a:rPr sz="1400" spc="65" dirty="0">
                <a:latin typeface="Arial Black"/>
                <a:cs typeface="Arial Black"/>
              </a:rPr>
              <a:t> </a:t>
            </a:r>
            <a:r>
              <a:rPr sz="1400" u="sng" spc="-140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  <a:hlinkClick r:id="rId5"/>
              </a:rPr>
              <a:t>www.gov.uk/housing-</a:t>
            </a:r>
            <a:r>
              <a:rPr sz="1400" u="sng" spc="-140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</a:rPr>
              <a:t>benefit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202" y="594004"/>
            <a:ext cx="989330" cy="991235"/>
            <a:chOff x="457202" y="594004"/>
            <a:chExt cx="989330" cy="991235"/>
          </a:xfrm>
        </p:grpSpPr>
        <p:sp>
          <p:nvSpPr>
            <p:cNvPr id="14" name="object 14"/>
            <p:cNvSpPr/>
            <p:nvPr/>
          </p:nvSpPr>
          <p:spPr>
            <a:xfrm>
              <a:off x="473074" y="60987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0"/>
                  </a:move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lnTo>
                    <a:pt x="527604" y="956653"/>
                  </a:lnTo>
                  <a:lnTo>
                    <a:pt x="575132" y="949386"/>
                  </a:lnTo>
                  <a:lnTo>
                    <a:pt x="621005" y="937569"/>
                  </a:lnTo>
                  <a:lnTo>
                    <a:pt x="664984" y="921443"/>
                  </a:lnTo>
                  <a:lnTo>
                    <a:pt x="706827" y="901248"/>
                  </a:lnTo>
                  <a:lnTo>
                    <a:pt x="746294" y="877227"/>
                  </a:lnTo>
                  <a:lnTo>
                    <a:pt x="783144" y="849620"/>
                  </a:lnTo>
                  <a:lnTo>
                    <a:pt x="817137" y="818668"/>
                  </a:lnTo>
                  <a:lnTo>
                    <a:pt x="848031" y="784613"/>
                  </a:lnTo>
                  <a:lnTo>
                    <a:pt x="875587" y="747694"/>
                  </a:lnTo>
                  <a:lnTo>
                    <a:pt x="899564" y="708154"/>
                  </a:lnTo>
                  <a:lnTo>
                    <a:pt x="919721" y="666233"/>
                  </a:lnTo>
                  <a:lnTo>
                    <a:pt x="935818" y="622173"/>
                  </a:lnTo>
                  <a:lnTo>
                    <a:pt x="947613" y="576214"/>
                  </a:lnTo>
                  <a:lnTo>
                    <a:pt x="954867" y="528597"/>
                  </a:lnTo>
                  <a:lnTo>
                    <a:pt x="957338" y="479564"/>
                  </a:lnTo>
                  <a:lnTo>
                    <a:pt x="954867" y="430531"/>
                  </a:lnTo>
                  <a:lnTo>
                    <a:pt x="947613" y="382915"/>
                  </a:lnTo>
                  <a:lnTo>
                    <a:pt x="935818" y="336956"/>
                  </a:lnTo>
                  <a:lnTo>
                    <a:pt x="919721" y="292895"/>
                  </a:lnTo>
                  <a:lnTo>
                    <a:pt x="899564" y="250974"/>
                  </a:lnTo>
                  <a:lnTo>
                    <a:pt x="875587" y="211434"/>
                  </a:lnTo>
                  <a:lnTo>
                    <a:pt x="848031" y="174516"/>
                  </a:lnTo>
                  <a:lnTo>
                    <a:pt x="817137" y="140460"/>
                  </a:lnTo>
                  <a:lnTo>
                    <a:pt x="783144" y="109508"/>
                  </a:lnTo>
                  <a:lnTo>
                    <a:pt x="746294" y="81901"/>
                  </a:lnTo>
                  <a:lnTo>
                    <a:pt x="706827" y="57880"/>
                  </a:lnTo>
                  <a:lnTo>
                    <a:pt x="664984" y="37686"/>
                  </a:lnTo>
                  <a:lnTo>
                    <a:pt x="621005" y="21560"/>
                  </a:lnTo>
                  <a:lnTo>
                    <a:pt x="575132" y="9742"/>
                  </a:lnTo>
                  <a:lnTo>
                    <a:pt x="527604" y="2475"/>
                  </a:lnTo>
                  <a:lnTo>
                    <a:pt x="478663" y="0"/>
                  </a:lnTo>
                  <a:close/>
                </a:path>
              </a:pathLst>
            </a:custGeom>
            <a:solidFill>
              <a:srgbClr val="BC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3077" y="60987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959129"/>
                  </a:moveTo>
                  <a:lnTo>
                    <a:pt x="527604" y="956653"/>
                  </a:lnTo>
                  <a:lnTo>
                    <a:pt x="575131" y="949386"/>
                  </a:lnTo>
                  <a:lnTo>
                    <a:pt x="621004" y="937569"/>
                  </a:lnTo>
                  <a:lnTo>
                    <a:pt x="664982" y="921443"/>
                  </a:lnTo>
                  <a:lnTo>
                    <a:pt x="706824" y="901248"/>
                  </a:lnTo>
                  <a:lnTo>
                    <a:pt x="746290" y="877227"/>
                  </a:lnTo>
                  <a:lnTo>
                    <a:pt x="783139" y="849620"/>
                  </a:lnTo>
                  <a:lnTo>
                    <a:pt x="817130" y="818668"/>
                  </a:lnTo>
                  <a:lnTo>
                    <a:pt x="848024" y="784613"/>
                  </a:lnTo>
                  <a:lnTo>
                    <a:pt x="875579" y="747694"/>
                  </a:lnTo>
                  <a:lnTo>
                    <a:pt x="899554" y="708154"/>
                  </a:lnTo>
                  <a:lnTo>
                    <a:pt x="919710" y="666233"/>
                  </a:lnTo>
                  <a:lnTo>
                    <a:pt x="935806" y="622173"/>
                  </a:lnTo>
                  <a:lnTo>
                    <a:pt x="947601" y="576214"/>
                  </a:lnTo>
                  <a:lnTo>
                    <a:pt x="954854" y="528597"/>
                  </a:lnTo>
                  <a:lnTo>
                    <a:pt x="957326" y="479564"/>
                  </a:lnTo>
                  <a:lnTo>
                    <a:pt x="954854" y="430531"/>
                  </a:lnTo>
                  <a:lnTo>
                    <a:pt x="947601" y="382915"/>
                  </a:lnTo>
                  <a:lnTo>
                    <a:pt x="935806" y="336956"/>
                  </a:lnTo>
                  <a:lnTo>
                    <a:pt x="919710" y="292895"/>
                  </a:lnTo>
                  <a:lnTo>
                    <a:pt x="899554" y="250974"/>
                  </a:lnTo>
                  <a:lnTo>
                    <a:pt x="875579" y="211434"/>
                  </a:lnTo>
                  <a:lnTo>
                    <a:pt x="848024" y="174516"/>
                  </a:lnTo>
                  <a:lnTo>
                    <a:pt x="817130" y="140460"/>
                  </a:lnTo>
                  <a:lnTo>
                    <a:pt x="783139" y="109508"/>
                  </a:lnTo>
                  <a:lnTo>
                    <a:pt x="746290" y="81901"/>
                  </a:lnTo>
                  <a:lnTo>
                    <a:pt x="706824" y="57880"/>
                  </a:lnTo>
                  <a:lnTo>
                    <a:pt x="664982" y="37686"/>
                  </a:lnTo>
                  <a:lnTo>
                    <a:pt x="621004" y="21560"/>
                  </a:lnTo>
                  <a:lnTo>
                    <a:pt x="575131" y="9742"/>
                  </a:lnTo>
                  <a:lnTo>
                    <a:pt x="527604" y="2475"/>
                  </a:lnTo>
                  <a:lnTo>
                    <a:pt x="478663" y="0"/>
                  </a:ln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close/>
                </a:path>
              </a:pathLst>
            </a:custGeom>
            <a:ln w="31750">
              <a:solidFill>
                <a:srgbClr val="00B3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59209" y="695744"/>
            <a:ext cx="385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>
                <a:latin typeface="Trebuchet MS"/>
                <a:cs typeface="Trebuchet MS"/>
              </a:rPr>
              <a:t>6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20</a:t>
            </a:fld>
            <a:endParaRPr spc="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12" y="594004"/>
            <a:ext cx="2934335" cy="2001520"/>
            <a:chOff x="457212" y="594004"/>
            <a:chExt cx="2934335" cy="2001520"/>
          </a:xfrm>
        </p:grpSpPr>
        <p:sp>
          <p:nvSpPr>
            <p:cNvPr id="3" name="object 3"/>
            <p:cNvSpPr/>
            <p:nvPr/>
          </p:nvSpPr>
          <p:spPr>
            <a:xfrm>
              <a:off x="824022" y="972826"/>
              <a:ext cx="2194049" cy="12118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262" y="613054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1217" y="613054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2420" marR="773430">
              <a:lnSpc>
                <a:spcPct val="107200"/>
              </a:lnSpc>
              <a:spcBef>
                <a:spcPts val="1460"/>
              </a:spcBef>
            </a:pPr>
            <a:r>
              <a:rPr sz="1400" spc="-225" dirty="0">
                <a:latin typeface="Arial Black"/>
                <a:cs typeface="Arial Black"/>
              </a:rPr>
              <a:t>You </a:t>
            </a:r>
            <a:r>
              <a:rPr sz="1400" spc="-145" dirty="0">
                <a:latin typeface="Arial Black"/>
                <a:cs typeface="Arial Black"/>
              </a:rPr>
              <a:t>may </a:t>
            </a:r>
            <a:r>
              <a:rPr sz="1400" spc="-165" dirty="0">
                <a:latin typeface="Arial Black"/>
                <a:cs typeface="Arial Black"/>
              </a:rPr>
              <a:t>be </a:t>
            </a:r>
            <a:r>
              <a:rPr sz="1400" spc="-145" dirty="0">
                <a:latin typeface="Arial Black"/>
                <a:cs typeface="Arial Black"/>
              </a:rPr>
              <a:t>able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45" dirty="0">
                <a:latin typeface="Arial Black"/>
                <a:cs typeface="Arial Black"/>
              </a:rPr>
              <a:t>get </a:t>
            </a:r>
            <a:r>
              <a:rPr sz="1400" spc="-135" dirty="0">
                <a:latin typeface="Arial Black"/>
                <a:cs typeface="Arial Black"/>
              </a:rPr>
              <a:t>help </a:t>
            </a:r>
            <a:r>
              <a:rPr sz="1400" spc="-150" dirty="0">
                <a:latin typeface="Arial Black"/>
                <a:cs typeface="Arial Black"/>
              </a:rPr>
              <a:t>with  </a:t>
            </a:r>
            <a:r>
              <a:rPr sz="1400" spc="-170" dirty="0">
                <a:latin typeface="Arial Black"/>
                <a:cs typeface="Arial Black"/>
              </a:rPr>
              <a:t>Council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220" dirty="0">
                <a:latin typeface="Arial Black"/>
                <a:cs typeface="Arial Black"/>
              </a:rPr>
              <a:t>Tax.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12" y="3300006"/>
            <a:ext cx="2934335" cy="2001520"/>
            <a:chOff x="457212" y="3300006"/>
            <a:chExt cx="2934335" cy="2001520"/>
          </a:xfrm>
        </p:grpSpPr>
        <p:sp>
          <p:nvSpPr>
            <p:cNvPr id="7" name="object 7"/>
            <p:cNvSpPr/>
            <p:nvPr/>
          </p:nvSpPr>
          <p:spPr>
            <a:xfrm>
              <a:off x="476262" y="3319056"/>
              <a:ext cx="2895892" cy="1962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262" y="3319056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099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91217" y="3319056"/>
            <a:ext cx="3711575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2420" marR="506730">
              <a:lnSpc>
                <a:spcPct val="107200"/>
              </a:lnSpc>
              <a:spcBef>
                <a:spcPts val="1460"/>
              </a:spcBef>
            </a:pPr>
            <a:r>
              <a:rPr sz="1400" spc="-225" dirty="0">
                <a:latin typeface="Arial Black"/>
                <a:cs typeface="Arial Black"/>
              </a:rPr>
              <a:t>You </a:t>
            </a:r>
            <a:r>
              <a:rPr sz="1400" spc="-145" dirty="0">
                <a:latin typeface="Arial Black"/>
                <a:cs typeface="Arial Black"/>
              </a:rPr>
              <a:t>may </a:t>
            </a:r>
            <a:r>
              <a:rPr sz="1400" spc="-165" dirty="0">
                <a:latin typeface="Arial Black"/>
                <a:cs typeface="Arial Black"/>
              </a:rPr>
              <a:t>be </a:t>
            </a:r>
            <a:r>
              <a:rPr sz="1400" spc="-145" dirty="0">
                <a:latin typeface="Arial Black"/>
                <a:cs typeface="Arial Black"/>
              </a:rPr>
              <a:t>able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45" dirty="0">
                <a:latin typeface="Arial Black"/>
                <a:cs typeface="Arial Black"/>
              </a:rPr>
              <a:t>get </a:t>
            </a:r>
            <a:r>
              <a:rPr sz="1400" spc="-130" dirty="0">
                <a:latin typeface="Arial Black"/>
                <a:cs typeface="Arial Black"/>
              </a:rPr>
              <a:t>an </a:t>
            </a:r>
            <a:r>
              <a:rPr sz="1400" spc="-215" dirty="0">
                <a:latin typeface="Arial Black"/>
                <a:cs typeface="Arial Black"/>
              </a:rPr>
              <a:t>Access </a:t>
            </a:r>
            <a:r>
              <a:rPr sz="1400" spc="-125" dirty="0">
                <a:latin typeface="Arial Black"/>
                <a:cs typeface="Arial Black"/>
              </a:rPr>
              <a:t>to  </a:t>
            </a:r>
            <a:r>
              <a:rPr sz="1400" spc="-160" dirty="0">
                <a:latin typeface="Arial Black"/>
                <a:cs typeface="Arial Black"/>
              </a:rPr>
              <a:t>Work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135" dirty="0">
                <a:latin typeface="Arial Black"/>
                <a:cs typeface="Arial Black"/>
              </a:rPr>
              <a:t>grant.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7212" y="6004928"/>
            <a:ext cx="2934335" cy="2001520"/>
            <a:chOff x="457212" y="6004928"/>
            <a:chExt cx="2934335" cy="2001520"/>
          </a:xfrm>
        </p:grpSpPr>
        <p:sp>
          <p:nvSpPr>
            <p:cNvPr id="11" name="object 11"/>
            <p:cNvSpPr/>
            <p:nvPr/>
          </p:nvSpPr>
          <p:spPr>
            <a:xfrm>
              <a:off x="501554" y="6112341"/>
              <a:ext cx="2857954" cy="18745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62" y="6023978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099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91217" y="6023978"/>
            <a:ext cx="3711575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imes New Roman"/>
              <a:cs typeface="Times New Roman"/>
            </a:endParaRPr>
          </a:p>
          <a:p>
            <a:pPr marL="312420" marR="352425" algn="just">
              <a:lnSpc>
                <a:spcPct val="107200"/>
              </a:lnSpc>
            </a:pPr>
            <a:r>
              <a:rPr sz="1400" spc="-150" dirty="0">
                <a:latin typeface="Arial Black"/>
                <a:cs typeface="Arial Black"/>
              </a:rPr>
              <a:t>An </a:t>
            </a:r>
            <a:r>
              <a:rPr sz="1400" spc="-215" dirty="0">
                <a:latin typeface="Arial Black"/>
                <a:cs typeface="Arial Black"/>
              </a:rPr>
              <a:t>Access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60" dirty="0">
                <a:latin typeface="Arial Black"/>
                <a:cs typeface="Arial Black"/>
              </a:rPr>
              <a:t>Work </a:t>
            </a:r>
            <a:r>
              <a:rPr sz="1400" spc="-135" dirty="0">
                <a:latin typeface="Arial Black"/>
                <a:cs typeface="Arial Black"/>
              </a:rPr>
              <a:t>grant </a:t>
            </a:r>
            <a:r>
              <a:rPr sz="1400" spc="-175" dirty="0">
                <a:latin typeface="Arial Black"/>
                <a:cs typeface="Arial Black"/>
              </a:rPr>
              <a:t>can </a:t>
            </a:r>
            <a:r>
              <a:rPr sz="1400" spc="-135" dirty="0">
                <a:latin typeface="Arial Black"/>
                <a:cs typeface="Arial Black"/>
              </a:rPr>
              <a:t>help </a:t>
            </a:r>
            <a:r>
              <a:rPr sz="1400" spc="-150" dirty="0">
                <a:latin typeface="Arial Black"/>
                <a:cs typeface="Arial Black"/>
              </a:rPr>
              <a:t>pay  </a:t>
            </a:r>
            <a:r>
              <a:rPr sz="1400" spc="-120" dirty="0">
                <a:latin typeface="Arial Black"/>
                <a:cs typeface="Arial Black"/>
              </a:rPr>
              <a:t>for </a:t>
            </a:r>
            <a:r>
              <a:rPr sz="1400" spc="-165" dirty="0">
                <a:latin typeface="Arial Black"/>
                <a:cs typeface="Arial Black"/>
              </a:rPr>
              <a:t>changes </a:t>
            </a:r>
            <a:r>
              <a:rPr sz="1400" spc="-150" dirty="0">
                <a:latin typeface="Arial Black"/>
                <a:cs typeface="Arial Black"/>
              </a:rPr>
              <a:t>needed </a:t>
            </a:r>
            <a:r>
              <a:rPr sz="1400" spc="-125" dirty="0">
                <a:latin typeface="Arial Black"/>
                <a:cs typeface="Arial Black"/>
              </a:rPr>
              <a:t>in </a:t>
            </a:r>
            <a:r>
              <a:rPr sz="1400" spc="-140" dirty="0">
                <a:latin typeface="Arial Black"/>
                <a:cs typeface="Arial Black"/>
              </a:rPr>
              <a:t>your </a:t>
            </a:r>
            <a:r>
              <a:rPr sz="1400" spc="-180" dirty="0">
                <a:latin typeface="Arial Black"/>
                <a:cs typeface="Arial Black"/>
              </a:rPr>
              <a:t>workplace 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35" dirty="0">
                <a:latin typeface="Arial Black"/>
                <a:cs typeface="Arial Black"/>
              </a:rPr>
              <a:t>help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35" dirty="0">
                <a:latin typeface="Arial Black"/>
                <a:cs typeface="Arial Black"/>
              </a:rPr>
              <a:t>do </a:t>
            </a:r>
            <a:r>
              <a:rPr sz="1400" spc="-140" dirty="0">
                <a:latin typeface="Arial Black"/>
                <a:cs typeface="Arial Black"/>
              </a:rPr>
              <a:t>your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135" dirty="0">
                <a:latin typeface="Arial Black"/>
                <a:cs typeface="Arial Black"/>
              </a:rPr>
              <a:t>job.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21</a:t>
            </a:fld>
            <a:endParaRPr spc="5" dirty="0"/>
          </a:p>
        </p:txBody>
      </p:sp>
      <p:sp>
        <p:nvSpPr>
          <p:cNvPr id="14" name="object 14"/>
          <p:cNvSpPr txBox="1"/>
          <p:nvPr/>
        </p:nvSpPr>
        <p:spPr>
          <a:xfrm>
            <a:off x="444500" y="8432178"/>
            <a:ext cx="476059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latin typeface="Arial Black"/>
                <a:cs typeface="Arial Black"/>
              </a:rPr>
              <a:t>For </a:t>
            </a:r>
            <a:r>
              <a:rPr sz="1400" spc="-150" dirty="0">
                <a:latin typeface="Arial Black"/>
                <a:cs typeface="Arial Black"/>
              </a:rPr>
              <a:t>more </a:t>
            </a:r>
            <a:r>
              <a:rPr sz="1400" spc="-125" dirty="0">
                <a:latin typeface="Arial Black"/>
                <a:cs typeface="Arial Black"/>
              </a:rPr>
              <a:t>information </a:t>
            </a:r>
            <a:r>
              <a:rPr sz="1400" spc="-130" dirty="0">
                <a:latin typeface="Arial Black"/>
                <a:cs typeface="Arial Black"/>
              </a:rPr>
              <a:t>on </a:t>
            </a:r>
            <a:r>
              <a:rPr sz="1400" spc="-215" dirty="0">
                <a:latin typeface="Arial Black"/>
                <a:cs typeface="Arial Black"/>
              </a:rPr>
              <a:t>Access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55" dirty="0">
                <a:latin typeface="Arial Black"/>
                <a:cs typeface="Arial Black"/>
              </a:rPr>
              <a:t>Work,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u="sng" spc="-180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  <a:hlinkClick r:id="rId5"/>
              </a:rPr>
              <a:t>www.gov.uk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400" spc="-185" dirty="0">
                <a:latin typeface="Arial Black"/>
                <a:cs typeface="Arial Black"/>
              </a:rPr>
              <a:t>Search </a:t>
            </a:r>
            <a:r>
              <a:rPr sz="1400" spc="-120" dirty="0">
                <a:latin typeface="Arial Black"/>
                <a:cs typeface="Arial Black"/>
              </a:rPr>
              <a:t>for </a:t>
            </a:r>
            <a:r>
              <a:rPr sz="1400" b="1" spc="20" dirty="0">
                <a:latin typeface="Trebuchet MS"/>
                <a:cs typeface="Trebuchet MS"/>
              </a:rPr>
              <a:t>Easy </a:t>
            </a:r>
            <a:r>
              <a:rPr sz="1400" b="1" spc="5" dirty="0">
                <a:latin typeface="Trebuchet MS"/>
                <a:cs typeface="Trebuchet MS"/>
              </a:rPr>
              <a:t>Read </a:t>
            </a:r>
            <a:r>
              <a:rPr sz="1400" b="1" spc="15" dirty="0">
                <a:latin typeface="Trebuchet MS"/>
                <a:cs typeface="Trebuchet MS"/>
              </a:rPr>
              <a:t>Access </a:t>
            </a:r>
            <a:r>
              <a:rPr sz="1400" b="1" spc="5" dirty="0">
                <a:latin typeface="Trebuchet MS"/>
                <a:cs typeface="Trebuchet MS"/>
              </a:rPr>
              <a:t>to</a:t>
            </a:r>
            <a:r>
              <a:rPr sz="1400" b="1" spc="-260" dirty="0">
                <a:latin typeface="Trebuchet MS"/>
                <a:cs typeface="Trebuchet MS"/>
              </a:rPr>
              <a:t> </a:t>
            </a:r>
            <a:r>
              <a:rPr sz="1400" b="1" spc="-30" dirty="0">
                <a:latin typeface="Trebuchet MS"/>
                <a:cs typeface="Trebuchet MS"/>
              </a:rPr>
              <a:t>Work</a:t>
            </a:r>
            <a:r>
              <a:rPr sz="1400" spc="-30" dirty="0"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594004"/>
            <a:ext cx="2934335" cy="2001520"/>
            <a:chOff x="457200" y="594004"/>
            <a:chExt cx="2934335" cy="2001520"/>
          </a:xfrm>
        </p:grpSpPr>
        <p:sp>
          <p:nvSpPr>
            <p:cNvPr id="3" name="object 3"/>
            <p:cNvSpPr/>
            <p:nvPr/>
          </p:nvSpPr>
          <p:spPr>
            <a:xfrm>
              <a:off x="476250" y="613054"/>
              <a:ext cx="2895892" cy="19628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250" y="613054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1204" y="613054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2420" marR="327025">
              <a:lnSpc>
                <a:spcPct val="107200"/>
              </a:lnSpc>
              <a:spcBef>
                <a:spcPts val="1460"/>
              </a:spcBef>
            </a:pPr>
            <a:r>
              <a:rPr sz="1400" spc="-45" dirty="0">
                <a:latin typeface="Arial Black"/>
                <a:cs typeface="Arial Black"/>
              </a:rPr>
              <a:t>If </a:t>
            </a:r>
            <a:r>
              <a:rPr sz="1400" spc="-155" dirty="0">
                <a:latin typeface="Arial Black"/>
                <a:cs typeface="Arial Black"/>
              </a:rPr>
              <a:t>someone </a:t>
            </a:r>
            <a:r>
              <a:rPr sz="1400" spc="-190" dirty="0">
                <a:latin typeface="Arial Black"/>
                <a:cs typeface="Arial Black"/>
              </a:rPr>
              <a:t>cares </a:t>
            </a:r>
            <a:r>
              <a:rPr sz="1400" spc="-120" dirty="0">
                <a:latin typeface="Arial Black"/>
                <a:cs typeface="Arial Black"/>
              </a:rPr>
              <a:t>for </a:t>
            </a:r>
            <a:r>
              <a:rPr sz="1400" spc="-145" dirty="0">
                <a:latin typeface="Arial Black"/>
                <a:cs typeface="Arial Black"/>
              </a:rPr>
              <a:t>you, </a:t>
            </a:r>
            <a:r>
              <a:rPr sz="1400" spc="-140" dirty="0">
                <a:latin typeface="Arial Black"/>
                <a:cs typeface="Arial Black"/>
              </a:rPr>
              <a:t>they </a:t>
            </a:r>
            <a:r>
              <a:rPr sz="1400" spc="-145" dirty="0">
                <a:latin typeface="Arial Black"/>
                <a:cs typeface="Arial Black"/>
              </a:rPr>
              <a:t>may </a:t>
            </a:r>
            <a:r>
              <a:rPr sz="1400" spc="-165" dirty="0">
                <a:latin typeface="Arial Black"/>
                <a:cs typeface="Arial Black"/>
              </a:rPr>
              <a:t>be  </a:t>
            </a:r>
            <a:r>
              <a:rPr sz="1400" spc="-145" dirty="0">
                <a:latin typeface="Arial Black"/>
                <a:cs typeface="Arial Black"/>
              </a:rPr>
              <a:t>able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45" dirty="0">
                <a:latin typeface="Arial Black"/>
                <a:cs typeface="Arial Black"/>
              </a:rPr>
              <a:t>get </a:t>
            </a:r>
            <a:r>
              <a:rPr sz="1400" spc="-170" dirty="0">
                <a:latin typeface="Arial Black"/>
                <a:cs typeface="Arial Black"/>
              </a:rPr>
              <a:t>Carer’s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160" dirty="0">
                <a:latin typeface="Arial Black"/>
                <a:cs typeface="Arial Black"/>
              </a:rPr>
              <a:t>Allowance.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003512"/>
            <a:ext cx="63938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latin typeface="Arial Black"/>
                <a:cs typeface="Arial Black"/>
              </a:rPr>
              <a:t>For </a:t>
            </a:r>
            <a:r>
              <a:rPr sz="1400" spc="-150" dirty="0">
                <a:latin typeface="Arial Black"/>
                <a:cs typeface="Arial Black"/>
              </a:rPr>
              <a:t>more </a:t>
            </a:r>
            <a:r>
              <a:rPr sz="1400" spc="-125" dirty="0">
                <a:latin typeface="Arial Black"/>
                <a:cs typeface="Arial Black"/>
              </a:rPr>
              <a:t>information </a:t>
            </a:r>
            <a:r>
              <a:rPr sz="1400" spc="-130" dirty="0">
                <a:latin typeface="Arial Black"/>
                <a:cs typeface="Arial Black"/>
              </a:rPr>
              <a:t>on </a:t>
            </a:r>
            <a:r>
              <a:rPr sz="1400" spc="-170" dirty="0">
                <a:latin typeface="Arial Black"/>
                <a:cs typeface="Arial Black"/>
              </a:rPr>
              <a:t>Carer’s </a:t>
            </a:r>
            <a:r>
              <a:rPr sz="1400" spc="-160" dirty="0">
                <a:latin typeface="Arial Black"/>
                <a:cs typeface="Arial Black"/>
              </a:rPr>
              <a:t>Allowance,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</a:t>
            </a:r>
            <a:r>
              <a:rPr sz="1400" spc="170" dirty="0">
                <a:latin typeface="Arial Black"/>
                <a:cs typeface="Arial Black"/>
              </a:rPr>
              <a:t> </a:t>
            </a:r>
            <a:r>
              <a:rPr sz="1400" u="sng" spc="-155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  <a:hlinkClick r:id="rId3"/>
              </a:rPr>
              <a:t>www.gov.uk</a:t>
            </a:r>
            <a:r>
              <a:rPr sz="1400" u="sng" spc="-155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</a:rPr>
              <a:t>/carers-allowance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3659682"/>
            <a:ext cx="2934335" cy="2001520"/>
            <a:chOff x="457200" y="3659682"/>
            <a:chExt cx="2934335" cy="2001520"/>
          </a:xfrm>
        </p:grpSpPr>
        <p:sp>
          <p:nvSpPr>
            <p:cNvPr id="8" name="object 8"/>
            <p:cNvSpPr/>
            <p:nvPr/>
          </p:nvSpPr>
          <p:spPr>
            <a:xfrm>
              <a:off x="501541" y="3767082"/>
              <a:ext cx="2857954" cy="18745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50" y="3678732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91204" y="3678732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317500" marR="394335">
              <a:lnSpc>
                <a:spcPct val="107200"/>
              </a:lnSpc>
            </a:pPr>
            <a:r>
              <a:rPr sz="1400" spc="-45" dirty="0">
                <a:latin typeface="Arial Black"/>
                <a:cs typeface="Arial Black"/>
              </a:rPr>
              <a:t>If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60" dirty="0">
                <a:latin typeface="Arial Black"/>
                <a:cs typeface="Arial Black"/>
              </a:rPr>
              <a:t>have </a:t>
            </a:r>
            <a:r>
              <a:rPr sz="1400" spc="-145" dirty="0">
                <a:latin typeface="Arial Black"/>
                <a:cs typeface="Arial Black"/>
              </a:rPr>
              <a:t>money </a:t>
            </a:r>
            <a:r>
              <a:rPr sz="1400" spc="-150" dirty="0">
                <a:latin typeface="Arial Black"/>
                <a:cs typeface="Arial Black"/>
              </a:rPr>
              <a:t>problems,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75" dirty="0">
                <a:latin typeface="Arial Black"/>
                <a:cs typeface="Arial Black"/>
              </a:rPr>
              <a:t>can  </a:t>
            </a:r>
            <a:r>
              <a:rPr sz="1400" spc="-155" dirty="0">
                <a:latin typeface="Arial Black"/>
                <a:cs typeface="Arial Black"/>
              </a:rPr>
              <a:t>contact:</a:t>
            </a:r>
            <a:endParaRPr sz="1400">
              <a:latin typeface="Arial Black"/>
              <a:cs typeface="Arial Black"/>
            </a:endParaRPr>
          </a:p>
          <a:p>
            <a:pPr marL="546100" indent="-216535">
              <a:lnSpc>
                <a:spcPct val="100000"/>
              </a:lnSpc>
              <a:spcBef>
                <a:spcPts val="969"/>
              </a:spcBef>
              <a:buChar char="•"/>
              <a:tabLst>
                <a:tab pos="545465" algn="l"/>
                <a:tab pos="546100" algn="l"/>
              </a:tabLst>
            </a:pPr>
            <a:r>
              <a:rPr sz="1400" spc="-200" dirty="0">
                <a:latin typeface="Arial Black"/>
                <a:cs typeface="Arial Black"/>
              </a:rPr>
              <a:t>Your </a:t>
            </a:r>
            <a:r>
              <a:rPr sz="1400" spc="-155" dirty="0">
                <a:latin typeface="Arial Black"/>
                <a:cs typeface="Arial Black"/>
              </a:rPr>
              <a:t>local </a:t>
            </a:r>
            <a:r>
              <a:rPr sz="1400" spc="-175" dirty="0">
                <a:latin typeface="Arial Black"/>
                <a:cs typeface="Arial Black"/>
              </a:rPr>
              <a:t>Jobcentre </a:t>
            </a:r>
            <a:r>
              <a:rPr sz="1400" spc="-180" dirty="0">
                <a:latin typeface="Arial Black"/>
                <a:cs typeface="Arial Black"/>
              </a:rPr>
              <a:t>Plus</a:t>
            </a:r>
            <a:r>
              <a:rPr sz="1400" spc="40" dirty="0">
                <a:latin typeface="Arial Black"/>
                <a:cs typeface="Arial Black"/>
              </a:rPr>
              <a:t> </a:t>
            </a:r>
            <a:r>
              <a:rPr sz="1400" spc="-145" dirty="0">
                <a:latin typeface="Arial Black"/>
                <a:cs typeface="Arial Black"/>
              </a:rPr>
              <a:t>office</a:t>
            </a:r>
            <a:endParaRPr sz="1400">
              <a:latin typeface="Arial Black"/>
              <a:cs typeface="Arial Black"/>
            </a:endParaRPr>
          </a:p>
          <a:p>
            <a:pPr marL="546100" indent="-216535">
              <a:lnSpc>
                <a:spcPct val="100000"/>
              </a:lnSpc>
              <a:spcBef>
                <a:spcPts val="690"/>
              </a:spcBef>
              <a:buChar char="•"/>
              <a:tabLst>
                <a:tab pos="545465" algn="l"/>
                <a:tab pos="546100" algn="l"/>
              </a:tabLst>
            </a:pPr>
            <a:r>
              <a:rPr sz="1400" spc="-200" dirty="0">
                <a:latin typeface="Arial Black"/>
                <a:cs typeface="Arial Black"/>
              </a:rPr>
              <a:t>Your </a:t>
            </a:r>
            <a:r>
              <a:rPr sz="1400" spc="-155" dirty="0">
                <a:latin typeface="Arial Black"/>
                <a:cs typeface="Arial Black"/>
              </a:rPr>
              <a:t>local </a:t>
            </a:r>
            <a:r>
              <a:rPr sz="1400" spc="-160" dirty="0">
                <a:latin typeface="Arial Black"/>
                <a:cs typeface="Arial Black"/>
              </a:rPr>
              <a:t>council</a:t>
            </a:r>
            <a:r>
              <a:rPr sz="1400" spc="-10" dirty="0">
                <a:latin typeface="Arial Black"/>
                <a:cs typeface="Arial Black"/>
              </a:rPr>
              <a:t> </a:t>
            </a:r>
            <a:r>
              <a:rPr sz="1400" spc="-145" dirty="0">
                <a:latin typeface="Arial Black"/>
                <a:cs typeface="Arial Black"/>
              </a:rPr>
              <a:t>office</a:t>
            </a:r>
            <a:endParaRPr sz="1400">
              <a:latin typeface="Arial Black"/>
              <a:cs typeface="Arial Black"/>
            </a:endParaRPr>
          </a:p>
          <a:p>
            <a:pPr marL="546100" indent="-216535">
              <a:lnSpc>
                <a:spcPct val="100000"/>
              </a:lnSpc>
              <a:spcBef>
                <a:spcPts val="685"/>
              </a:spcBef>
              <a:buChar char="•"/>
              <a:tabLst>
                <a:tab pos="545465" algn="l"/>
                <a:tab pos="546100" algn="l"/>
              </a:tabLst>
            </a:pPr>
            <a:r>
              <a:rPr sz="1400" spc="-190" dirty="0">
                <a:latin typeface="Arial Black"/>
                <a:cs typeface="Arial Black"/>
              </a:rPr>
              <a:t>Local </a:t>
            </a:r>
            <a:r>
              <a:rPr sz="1400" spc="-135" dirty="0">
                <a:latin typeface="Arial Black"/>
                <a:cs typeface="Arial Black"/>
              </a:rPr>
              <a:t>help </a:t>
            </a:r>
            <a:r>
              <a:rPr sz="1400" spc="-130" dirty="0">
                <a:latin typeface="Arial Black"/>
                <a:cs typeface="Arial Black"/>
              </a:rPr>
              <a:t>and </a:t>
            </a:r>
            <a:r>
              <a:rPr sz="1400" spc="-145" dirty="0">
                <a:latin typeface="Arial Black"/>
                <a:cs typeface="Arial Black"/>
              </a:rPr>
              <a:t>support</a:t>
            </a:r>
            <a:r>
              <a:rPr sz="1400" spc="-30" dirty="0">
                <a:latin typeface="Arial Black"/>
                <a:cs typeface="Arial Black"/>
              </a:rPr>
              <a:t> </a:t>
            </a:r>
            <a:r>
              <a:rPr sz="1400" spc="-150" dirty="0">
                <a:latin typeface="Arial Black"/>
                <a:cs typeface="Arial Black"/>
              </a:rPr>
              <a:t>groups.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22</a:t>
            </a:fld>
            <a:endParaRPr spc="5" dirty="0"/>
          </a:p>
        </p:txBody>
      </p:sp>
      <p:sp>
        <p:nvSpPr>
          <p:cNvPr id="11" name="object 11"/>
          <p:cNvSpPr txBox="1"/>
          <p:nvPr/>
        </p:nvSpPr>
        <p:spPr>
          <a:xfrm>
            <a:off x="444500" y="5929033"/>
            <a:ext cx="5527675" cy="3032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0840">
              <a:lnSpc>
                <a:spcPct val="107200"/>
              </a:lnSpc>
              <a:spcBef>
                <a:spcPts val="100"/>
              </a:spcBef>
            </a:pPr>
            <a:r>
              <a:rPr sz="1400" spc="-190" dirty="0">
                <a:latin typeface="Arial Black"/>
                <a:cs typeface="Arial Black"/>
              </a:rPr>
              <a:t>For </a:t>
            </a:r>
            <a:r>
              <a:rPr sz="1400" spc="-150" dirty="0">
                <a:latin typeface="Arial Black"/>
                <a:cs typeface="Arial Black"/>
              </a:rPr>
              <a:t>more </a:t>
            </a:r>
            <a:r>
              <a:rPr sz="1400" spc="-125" dirty="0">
                <a:latin typeface="Arial Black"/>
                <a:cs typeface="Arial Black"/>
              </a:rPr>
              <a:t>information </a:t>
            </a:r>
            <a:r>
              <a:rPr sz="1400" spc="-130" dirty="0">
                <a:latin typeface="Arial Black"/>
                <a:cs typeface="Arial Black"/>
              </a:rPr>
              <a:t>on </a:t>
            </a:r>
            <a:r>
              <a:rPr sz="1400" spc="-165" dirty="0">
                <a:latin typeface="Arial Black"/>
                <a:cs typeface="Arial Black"/>
              </a:rPr>
              <a:t>Personal </a:t>
            </a:r>
            <a:r>
              <a:rPr sz="1400" spc="-145" dirty="0">
                <a:latin typeface="Arial Black"/>
                <a:cs typeface="Arial Black"/>
              </a:rPr>
              <a:t>Independence </a:t>
            </a:r>
            <a:r>
              <a:rPr sz="1400" spc="-160" dirty="0">
                <a:latin typeface="Arial Black"/>
                <a:cs typeface="Arial Black"/>
              </a:rPr>
              <a:t>Payment,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  </a:t>
            </a:r>
            <a:r>
              <a:rPr sz="1400" u="sng" spc="-155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  <a:hlinkClick r:id="rId5"/>
              </a:rPr>
              <a:t>www.gov.uk/pip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107200"/>
              </a:lnSpc>
              <a:spcBef>
                <a:spcPts val="1415"/>
              </a:spcBef>
            </a:pPr>
            <a:r>
              <a:rPr sz="1400" spc="-190" dirty="0">
                <a:latin typeface="Arial Black"/>
                <a:cs typeface="Arial Black"/>
              </a:rPr>
              <a:t>For </a:t>
            </a:r>
            <a:r>
              <a:rPr sz="1400" spc="-150" dirty="0">
                <a:latin typeface="Arial Black"/>
                <a:cs typeface="Arial Black"/>
              </a:rPr>
              <a:t>more </a:t>
            </a:r>
            <a:r>
              <a:rPr sz="1400" spc="-125" dirty="0">
                <a:latin typeface="Arial Black"/>
                <a:cs typeface="Arial Black"/>
              </a:rPr>
              <a:t>information </a:t>
            </a:r>
            <a:r>
              <a:rPr sz="1400" spc="-130" dirty="0">
                <a:latin typeface="Arial Black"/>
                <a:cs typeface="Arial Black"/>
              </a:rPr>
              <a:t>on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45" dirty="0">
                <a:latin typeface="Arial Black"/>
                <a:cs typeface="Arial Black"/>
              </a:rPr>
              <a:t>benefits, you may </a:t>
            </a:r>
            <a:r>
              <a:rPr sz="1400" spc="-165" dirty="0">
                <a:latin typeface="Arial Black"/>
                <a:cs typeface="Arial Black"/>
              </a:rPr>
              <a:t>be </a:t>
            </a:r>
            <a:r>
              <a:rPr sz="1400" spc="-145" dirty="0">
                <a:latin typeface="Arial Black"/>
                <a:cs typeface="Arial Black"/>
              </a:rPr>
              <a:t>able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55" dirty="0">
                <a:latin typeface="Arial Black"/>
                <a:cs typeface="Arial Black"/>
              </a:rPr>
              <a:t>claim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  </a:t>
            </a:r>
            <a:r>
              <a:rPr sz="1400" u="sng" spc="-150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  <a:hlinkClick r:id="rId6"/>
              </a:rPr>
              <a:t>www.gov.uk/</a:t>
            </a:r>
            <a:r>
              <a:rPr sz="1400" u="sng" spc="-150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</a:rPr>
              <a:t>browse/disabilities</a:t>
            </a:r>
            <a:endParaRPr sz="1400">
              <a:latin typeface="Arial Black"/>
              <a:cs typeface="Arial Black"/>
            </a:endParaRPr>
          </a:p>
          <a:p>
            <a:pPr marL="12700" marR="1958975">
              <a:lnSpc>
                <a:spcPct val="107200"/>
              </a:lnSpc>
              <a:spcBef>
                <a:spcPts val="1415"/>
              </a:spcBef>
            </a:pPr>
            <a:r>
              <a:rPr sz="1400" spc="-270" dirty="0">
                <a:latin typeface="Arial Black"/>
                <a:cs typeface="Arial Black"/>
              </a:rPr>
              <a:t>To </a:t>
            </a:r>
            <a:r>
              <a:rPr sz="1400" spc="-114" dirty="0">
                <a:latin typeface="Arial Black"/>
                <a:cs typeface="Arial Black"/>
              </a:rPr>
              <a:t>find </a:t>
            </a:r>
            <a:r>
              <a:rPr sz="1400" spc="-140" dirty="0">
                <a:latin typeface="Arial Black"/>
                <a:cs typeface="Arial Black"/>
              </a:rPr>
              <a:t>your </a:t>
            </a:r>
            <a:r>
              <a:rPr sz="1400" spc="-155" dirty="0">
                <a:latin typeface="Arial Black"/>
                <a:cs typeface="Arial Black"/>
              </a:rPr>
              <a:t>local </a:t>
            </a:r>
            <a:r>
              <a:rPr sz="1400" spc="-175" dirty="0">
                <a:latin typeface="Arial Black"/>
                <a:cs typeface="Arial Black"/>
              </a:rPr>
              <a:t>Jobcentre </a:t>
            </a:r>
            <a:r>
              <a:rPr sz="1400" spc="-180" dirty="0">
                <a:latin typeface="Arial Black"/>
                <a:cs typeface="Arial Black"/>
              </a:rPr>
              <a:t>Plus </a:t>
            </a:r>
            <a:r>
              <a:rPr sz="1400" spc="-140" dirty="0">
                <a:latin typeface="Arial Black"/>
                <a:cs typeface="Arial Black"/>
              </a:rPr>
              <a:t>office,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  </a:t>
            </a:r>
            <a:r>
              <a:rPr sz="1400" u="sng" spc="-135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  <a:hlinkClick r:id="rId7"/>
              </a:rPr>
              <a:t>find-your-nearest-jobcentre.dwp.gov.uk</a:t>
            </a:r>
            <a:endParaRPr sz="1400">
              <a:latin typeface="Arial Black"/>
              <a:cs typeface="Arial Black"/>
            </a:endParaRPr>
          </a:p>
          <a:p>
            <a:pPr marL="12700" marR="236854">
              <a:lnSpc>
                <a:spcPct val="107200"/>
              </a:lnSpc>
              <a:spcBef>
                <a:spcPts val="1415"/>
              </a:spcBef>
            </a:pPr>
            <a:r>
              <a:rPr sz="1400" spc="-270" dirty="0">
                <a:latin typeface="Arial Black"/>
                <a:cs typeface="Arial Black"/>
              </a:rPr>
              <a:t>To </a:t>
            </a:r>
            <a:r>
              <a:rPr sz="1400" spc="-114" dirty="0">
                <a:latin typeface="Arial Black"/>
                <a:cs typeface="Arial Black"/>
              </a:rPr>
              <a:t>find </a:t>
            </a:r>
            <a:r>
              <a:rPr sz="1400" spc="-140" dirty="0">
                <a:latin typeface="Arial Black"/>
                <a:cs typeface="Arial Black"/>
              </a:rPr>
              <a:t>your </a:t>
            </a:r>
            <a:r>
              <a:rPr sz="1400" spc="-155" dirty="0">
                <a:latin typeface="Arial Black"/>
                <a:cs typeface="Arial Black"/>
              </a:rPr>
              <a:t>local </a:t>
            </a:r>
            <a:r>
              <a:rPr sz="1400" spc="-160" dirty="0">
                <a:latin typeface="Arial Black"/>
                <a:cs typeface="Arial Black"/>
              </a:rPr>
              <a:t>council </a:t>
            </a:r>
            <a:r>
              <a:rPr sz="1400" spc="-140" dirty="0">
                <a:latin typeface="Arial Black"/>
                <a:cs typeface="Arial Black"/>
              </a:rPr>
              <a:t>office, </a:t>
            </a:r>
            <a:r>
              <a:rPr sz="1400" spc="-130" dirty="0">
                <a:latin typeface="Arial Black"/>
                <a:cs typeface="Arial Black"/>
              </a:rPr>
              <a:t>or </a:t>
            </a:r>
            <a:r>
              <a:rPr sz="1400" spc="-140" dirty="0">
                <a:latin typeface="Arial Black"/>
                <a:cs typeface="Arial Black"/>
              </a:rPr>
              <a:t>a </a:t>
            </a:r>
            <a:r>
              <a:rPr sz="1400" spc="-135" dirty="0">
                <a:latin typeface="Arial Black"/>
                <a:cs typeface="Arial Black"/>
              </a:rPr>
              <a:t>help </a:t>
            </a:r>
            <a:r>
              <a:rPr sz="1400" spc="-130" dirty="0">
                <a:latin typeface="Arial Black"/>
                <a:cs typeface="Arial Black"/>
              </a:rPr>
              <a:t>and </a:t>
            </a:r>
            <a:r>
              <a:rPr sz="1400" spc="-145" dirty="0">
                <a:latin typeface="Arial Black"/>
                <a:cs typeface="Arial Black"/>
              </a:rPr>
              <a:t>support </a:t>
            </a:r>
            <a:r>
              <a:rPr sz="1400" spc="-140" dirty="0">
                <a:latin typeface="Arial Black"/>
                <a:cs typeface="Arial Black"/>
              </a:rPr>
              <a:t>group,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  </a:t>
            </a:r>
            <a:r>
              <a:rPr sz="1400" u="sng" spc="-135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  <a:hlinkClick r:id="rId8"/>
              </a:rPr>
              <a:t>www.gov.uk/find-local-council</a:t>
            </a:r>
            <a:endParaRPr sz="1400">
              <a:latin typeface="Arial Black"/>
              <a:cs typeface="Arial Black"/>
            </a:endParaRPr>
          </a:p>
          <a:p>
            <a:pPr marL="12700" marR="2588260">
              <a:lnSpc>
                <a:spcPct val="107200"/>
              </a:lnSpc>
              <a:spcBef>
                <a:spcPts val="1420"/>
              </a:spcBef>
            </a:pPr>
            <a:r>
              <a:rPr sz="1400" spc="-190" dirty="0">
                <a:latin typeface="Arial Black"/>
                <a:cs typeface="Arial Black"/>
              </a:rPr>
              <a:t>For </a:t>
            </a:r>
            <a:r>
              <a:rPr sz="1400" spc="-135" dirty="0">
                <a:latin typeface="Arial Black"/>
                <a:cs typeface="Arial Black"/>
              </a:rPr>
              <a:t>help </a:t>
            </a:r>
            <a:r>
              <a:rPr sz="1400" spc="-150" dirty="0">
                <a:latin typeface="Arial Black"/>
                <a:cs typeface="Arial Black"/>
              </a:rPr>
              <a:t>with </a:t>
            </a:r>
            <a:r>
              <a:rPr sz="1400" spc="-145" dirty="0">
                <a:latin typeface="Arial Black"/>
                <a:cs typeface="Arial Black"/>
              </a:rPr>
              <a:t>money </a:t>
            </a:r>
            <a:r>
              <a:rPr sz="1400" spc="-150" dirty="0">
                <a:latin typeface="Arial Black"/>
                <a:cs typeface="Arial Black"/>
              </a:rPr>
              <a:t>problems,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  </a:t>
            </a:r>
            <a:r>
              <a:rPr sz="1400" u="sng" spc="-170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  <a:hlinkClick r:id="rId9"/>
              </a:rPr>
              <a:t>www.moneyadviceservice.org.uk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2" y="1727162"/>
            <a:ext cx="989330" cy="991235"/>
            <a:chOff x="457202" y="1727162"/>
            <a:chExt cx="989330" cy="991235"/>
          </a:xfrm>
        </p:grpSpPr>
        <p:sp>
          <p:nvSpPr>
            <p:cNvPr id="3" name="object 3"/>
            <p:cNvSpPr/>
            <p:nvPr/>
          </p:nvSpPr>
          <p:spPr>
            <a:xfrm>
              <a:off x="473074" y="174304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0"/>
                  </a:move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58"/>
                  </a:lnTo>
                  <a:lnTo>
                    <a:pt x="292343" y="37684"/>
                  </a:lnTo>
                  <a:lnTo>
                    <a:pt x="250501" y="57877"/>
                  </a:lnTo>
                  <a:lnTo>
                    <a:pt x="211035" y="81897"/>
                  </a:lnTo>
                  <a:lnTo>
                    <a:pt x="174186" y="109503"/>
                  </a:lnTo>
                  <a:lnTo>
                    <a:pt x="140195" y="140454"/>
                  </a:lnTo>
                  <a:lnTo>
                    <a:pt x="109301" y="174508"/>
                  </a:lnTo>
                  <a:lnTo>
                    <a:pt x="81746" y="211425"/>
                  </a:lnTo>
                  <a:lnTo>
                    <a:pt x="57771" y="250964"/>
                  </a:lnTo>
                  <a:lnTo>
                    <a:pt x="37615" y="292884"/>
                  </a:lnTo>
                  <a:lnTo>
                    <a:pt x="21519" y="336944"/>
                  </a:lnTo>
                  <a:lnTo>
                    <a:pt x="9724" y="382902"/>
                  </a:lnTo>
                  <a:lnTo>
                    <a:pt x="2471" y="430519"/>
                  </a:lnTo>
                  <a:lnTo>
                    <a:pt x="0" y="479552"/>
                  </a:lnTo>
                  <a:lnTo>
                    <a:pt x="2471" y="528585"/>
                  </a:lnTo>
                  <a:lnTo>
                    <a:pt x="9724" y="576201"/>
                  </a:lnTo>
                  <a:lnTo>
                    <a:pt x="21519" y="622160"/>
                  </a:lnTo>
                  <a:lnTo>
                    <a:pt x="37615" y="666221"/>
                  </a:lnTo>
                  <a:lnTo>
                    <a:pt x="57771" y="708142"/>
                  </a:lnTo>
                  <a:lnTo>
                    <a:pt x="81746" y="747682"/>
                  </a:lnTo>
                  <a:lnTo>
                    <a:pt x="109301" y="784600"/>
                  </a:lnTo>
                  <a:lnTo>
                    <a:pt x="140195" y="818656"/>
                  </a:lnTo>
                  <a:lnTo>
                    <a:pt x="174186" y="849608"/>
                  </a:lnTo>
                  <a:lnTo>
                    <a:pt x="211035" y="877215"/>
                  </a:lnTo>
                  <a:lnTo>
                    <a:pt x="250501" y="901236"/>
                  </a:lnTo>
                  <a:lnTo>
                    <a:pt x="292343" y="921430"/>
                  </a:lnTo>
                  <a:lnTo>
                    <a:pt x="336321" y="937556"/>
                  </a:lnTo>
                  <a:lnTo>
                    <a:pt x="382194" y="949373"/>
                  </a:lnTo>
                  <a:lnTo>
                    <a:pt x="429721" y="956640"/>
                  </a:lnTo>
                  <a:lnTo>
                    <a:pt x="478663" y="959116"/>
                  </a:lnTo>
                  <a:lnTo>
                    <a:pt x="527604" y="956640"/>
                  </a:lnTo>
                  <a:lnTo>
                    <a:pt x="575132" y="949373"/>
                  </a:lnTo>
                  <a:lnTo>
                    <a:pt x="621005" y="937556"/>
                  </a:lnTo>
                  <a:lnTo>
                    <a:pt x="664984" y="921430"/>
                  </a:lnTo>
                  <a:lnTo>
                    <a:pt x="706827" y="901236"/>
                  </a:lnTo>
                  <a:lnTo>
                    <a:pt x="746294" y="877215"/>
                  </a:lnTo>
                  <a:lnTo>
                    <a:pt x="783144" y="849608"/>
                  </a:lnTo>
                  <a:lnTo>
                    <a:pt x="817137" y="818656"/>
                  </a:lnTo>
                  <a:lnTo>
                    <a:pt x="848031" y="784600"/>
                  </a:lnTo>
                  <a:lnTo>
                    <a:pt x="875587" y="747682"/>
                  </a:lnTo>
                  <a:lnTo>
                    <a:pt x="899564" y="708142"/>
                  </a:lnTo>
                  <a:lnTo>
                    <a:pt x="919721" y="666221"/>
                  </a:lnTo>
                  <a:lnTo>
                    <a:pt x="935818" y="622160"/>
                  </a:lnTo>
                  <a:lnTo>
                    <a:pt x="947613" y="576201"/>
                  </a:lnTo>
                  <a:lnTo>
                    <a:pt x="954867" y="528585"/>
                  </a:lnTo>
                  <a:lnTo>
                    <a:pt x="957338" y="479552"/>
                  </a:lnTo>
                  <a:lnTo>
                    <a:pt x="954867" y="430519"/>
                  </a:lnTo>
                  <a:lnTo>
                    <a:pt x="947613" y="382902"/>
                  </a:lnTo>
                  <a:lnTo>
                    <a:pt x="935818" y="336944"/>
                  </a:lnTo>
                  <a:lnTo>
                    <a:pt x="919721" y="292884"/>
                  </a:lnTo>
                  <a:lnTo>
                    <a:pt x="899564" y="250964"/>
                  </a:lnTo>
                  <a:lnTo>
                    <a:pt x="875587" y="211425"/>
                  </a:lnTo>
                  <a:lnTo>
                    <a:pt x="848031" y="174508"/>
                  </a:lnTo>
                  <a:lnTo>
                    <a:pt x="817137" y="140454"/>
                  </a:lnTo>
                  <a:lnTo>
                    <a:pt x="783144" y="109503"/>
                  </a:lnTo>
                  <a:lnTo>
                    <a:pt x="746294" y="81897"/>
                  </a:lnTo>
                  <a:lnTo>
                    <a:pt x="706827" y="57877"/>
                  </a:lnTo>
                  <a:lnTo>
                    <a:pt x="664984" y="37684"/>
                  </a:lnTo>
                  <a:lnTo>
                    <a:pt x="621005" y="21558"/>
                  </a:lnTo>
                  <a:lnTo>
                    <a:pt x="575132" y="9742"/>
                  </a:lnTo>
                  <a:lnTo>
                    <a:pt x="527604" y="2475"/>
                  </a:lnTo>
                  <a:lnTo>
                    <a:pt x="478663" y="0"/>
                  </a:lnTo>
                  <a:close/>
                </a:path>
              </a:pathLst>
            </a:custGeom>
            <a:solidFill>
              <a:srgbClr val="BC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3077" y="1743037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959129"/>
                  </a:moveTo>
                  <a:lnTo>
                    <a:pt x="527604" y="956653"/>
                  </a:lnTo>
                  <a:lnTo>
                    <a:pt x="575131" y="949386"/>
                  </a:lnTo>
                  <a:lnTo>
                    <a:pt x="621004" y="937569"/>
                  </a:lnTo>
                  <a:lnTo>
                    <a:pt x="664982" y="921443"/>
                  </a:lnTo>
                  <a:lnTo>
                    <a:pt x="706824" y="901248"/>
                  </a:lnTo>
                  <a:lnTo>
                    <a:pt x="746290" y="877227"/>
                  </a:lnTo>
                  <a:lnTo>
                    <a:pt x="783139" y="849620"/>
                  </a:lnTo>
                  <a:lnTo>
                    <a:pt x="817130" y="818668"/>
                  </a:lnTo>
                  <a:lnTo>
                    <a:pt x="848024" y="784613"/>
                  </a:lnTo>
                  <a:lnTo>
                    <a:pt x="875579" y="747694"/>
                  </a:lnTo>
                  <a:lnTo>
                    <a:pt x="899554" y="708154"/>
                  </a:lnTo>
                  <a:lnTo>
                    <a:pt x="919710" y="666233"/>
                  </a:lnTo>
                  <a:lnTo>
                    <a:pt x="935806" y="622173"/>
                  </a:lnTo>
                  <a:lnTo>
                    <a:pt x="947601" y="576214"/>
                  </a:lnTo>
                  <a:lnTo>
                    <a:pt x="954854" y="528597"/>
                  </a:lnTo>
                  <a:lnTo>
                    <a:pt x="957326" y="479564"/>
                  </a:lnTo>
                  <a:lnTo>
                    <a:pt x="954854" y="430531"/>
                  </a:lnTo>
                  <a:lnTo>
                    <a:pt x="947601" y="382915"/>
                  </a:lnTo>
                  <a:lnTo>
                    <a:pt x="935806" y="336956"/>
                  </a:lnTo>
                  <a:lnTo>
                    <a:pt x="919710" y="292895"/>
                  </a:lnTo>
                  <a:lnTo>
                    <a:pt x="899554" y="250974"/>
                  </a:lnTo>
                  <a:lnTo>
                    <a:pt x="875579" y="211434"/>
                  </a:lnTo>
                  <a:lnTo>
                    <a:pt x="848024" y="174516"/>
                  </a:lnTo>
                  <a:lnTo>
                    <a:pt x="817130" y="140460"/>
                  </a:lnTo>
                  <a:lnTo>
                    <a:pt x="783139" y="109508"/>
                  </a:lnTo>
                  <a:lnTo>
                    <a:pt x="746290" y="81901"/>
                  </a:lnTo>
                  <a:lnTo>
                    <a:pt x="706824" y="57880"/>
                  </a:lnTo>
                  <a:lnTo>
                    <a:pt x="664982" y="37686"/>
                  </a:lnTo>
                  <a:lnTo>
                    <a:pt x="621004" y="21560"/>
                  </a:lnTo>
                  <a:lnTo>
                    <a:pt x="575131" y="9742"/>
                  </a:lnTo>
                  <a:lnTo>
                    <a:pt x="527604" y="2475"/>
                  </a:lnTo>
                  <a:lnTo>
                    <a:pt x="478663" y="0"/>
                  </a:ln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close/>
                </a:path>
              </a:pathLst>
            </a:custGeom>
            <a:ln w="31750">
              <a:solidFill>
                <a:srgbClr val="00B3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57202" y="3844213"/>
            <a:ext cx="989330" cy="991235"/>
            <a:chOff x="457202" y="3844213"/>
            <a:chExt cx="989330" cy="991235"/>
          </a:xfrm>
        </p:grpSpPr>
        <p:sp>
          <p:nvSpPr>
            <p:cNvPr id="6" name="object 6"/>
            <p:cNvSpPr/>
            <p:nvPr/>
          </p:nvSpPr>
          <p:spPr>
            <a:xfrm>
              <a:off x="473074" y="3860088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0"/>
                  </a:move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lnTo>
                    <a:pt x="527604" y="956653"/>
                  </a:lnTo>
                  <a:lnTo>
                    <a:pt x="575132" y="949386"/>
                  </a:lnTo>
                  <a:lnTo>
                    <a:pt x="621005" y="937569"/>
                  </a:lnTo>
                  <a:lnTo>
                    <a:pt x="664984" y="921443"/>
                  </a:lnTo>
                  <a:lnTo>
                    <a:pt x="706827" y="901248"/>
                  </a:lnTo>
                  <a:lnTo>
                    <a:pt x="746294" y="877227"/>
                  </a:lnTo>
                  <a:lnTo>
                    <a:pt x="783144" y="849620"/>
                  </a:lnTo>
                  <a:lnTo>
                    <a:pt x="817137" y="818668"/>
                  </a:lnTo>
                  <a:lnTo>
                    <a:pt x="848031" y="784613"/>
                  </a:lnTo>
                  <a:lnTo>
                    <a:pt x="875587" y="747694"/>
                  </a:lnTo>
                  <a:lnTo>
                    <a:pt x="899564" y="708154"/>
                  </a:lnTo>
                  <a:lnTo>
                    <a:pt x="919721" y="666233"/>
                  </a:lnTo>
                  <a:lnTo>
                    <a:pt x="935818" y="622173"/>
                  </a:lnTo>
                  <a:lnTo>
                    <a:pt x="947613" y="576214"/>
                  </a:lnTo>
                  <a:lnTo>
                    <a:pt x="954867" y="528597"/>
                  </a:lnTo>
                  <a:lnTo>
                    <a:pt x="957338" y="479564"/>
                  </a:lnTo>
                  <a:lnTo>
                    <a:pt x="954867" y="430531"/>
                  </a:lnTo>
                  <a:lnTo>
                    <a:pt x="947613" y="382915"/>
                  </a:lnTo>
                  <a:lnTo>
                    <a:pt x="935818" y="336956"/>
                  </a:lnTo>
                  <a:lnTo>
                    <a:pt x="919721" y="292895"/>
                  </a:lnTo>
                  <a:lnTo>
                    <a:pt x="899564" y="250974"/>
                  </a:lnTo>
                  <a:lnTo>
                    <a:pt x="875587" y="211434"/>
                  </a:lnTo>
                  <a:lnTo>
                    <a:pt x="848031" y="174516"/>
                  </a:lnTo>
                  <a:lnTo>
                    <a:pt x="817137" y="140460"/>
                  </a:lnTo>
                  <a:lnTo>
                    <a:pt x="783144" y="109508"/>
                  </a:lnTo>
                  <a:lnTo>
                    <a:pt x="746294" y="81901"/>
                  </a:lnTo>
                  <a:lnTo>
                    <a:pt x="706827" y="57880"/>
                  </a:lnTo>
                  <a:lnTo>
                    <a:pt x="664984" y="37686"/>
                  </a:lnTo>
                  <a:lnTo>
                    <a:pt x="621005" y="21560"/>
                  </a:lnTo>
                  <a:lnTo>
                    <a:pt x="575132" y="9742"/>
                  </a:lnTo>
                  <a:lnTo>
                    <a:pt x="527604" y="2475"/>
                  </a:lnTo>
                  <a:lnTo>
                    <a:pt x="478663" y="0"/>
                  </a:lnTo>
                  <a:close/>
                </a:path>
              </a:pathLst>
            </a:custGeom>
            <a:solidFill>
              <a:srgbClr val="BC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3077" y="3860088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959129"/>
                  </a:moveTo>
                  <a:lnTo>
                    <a:pt x="527604" y="956653"/>
                  </a:lnTo>
                  <a:lnTo>
                    <a:pt x="575131" y="949386"/>
                  </a:lnTo>
                  <a:lnTo>
                    <a:pt x="621004" y="937569"/>
                  </a:lnTo>
                  <a:lnTo>
                    <a:pt x="664982" y="921443"/>
                  </a:lnTo>
                  <a:lnTo>
                    <a:pt x="706824" y="901248"/>
                  </a:lnTo>
                  <a:lnTo>
                    <a:pt x="746290" y="877227"/>
                  </a:lnTo>
                  <a:lnTo>
                    <a:pt x="783139" y="849620"/>
                  </a:lnTo>
                  <a:lnTo>
                    <a:pt x="817130" y="818668"/>
                  </a:lnTo>
                  <a:lnTo>
                    <a:pt x="848024" y="784613"/>
                  </a:lnTo>
                  <a:lnTo>
                    <a:pt x="875579" y="747694"/>
                  </a:lnTo>
                  <a:lnTo>
                    <a:pt x="899554" y="708154"/>
                  </a:lnTo>
                  <a:lnTo>
                    <a:pt x="919710" y="666233"/>
                  </a:lnTo>
                  <a:lnTo>
                    <a:pt x="935806" y="622173"/>
                  </a:lnTo>
                  <a:lnTo>
                    <a:pt x="947601" y="576214"/>
                  </a:lnTo>
                  <a:lnTo>
                    <a:pt x="954854" y="528597"/>
                  </a:lnTo>
                  <a:lnTo>
                    <a:pt x="957326" y="479564"/>
                  </a:lnTo>
                  <a:lnTo>
                    <a:pt x="954854" y="430531"/>
                  </a:lnTo>
                  <a:lnTo>
                    <a:pt x="947601" y="382915"/>
                  </a:lnTo>
                  <a:lnTo>
                    <a:pt x="935806" y="336956"/>
                  </a:lnTo>
                  <a:lnTo>
                    <a:pt x="919710" y="292895"/>
                  </a:lnTo>
                  <a:lnTo>
                    <a:pt x="899554" y="250974"/>
                  </a:lnTo>
                  <a:lnTo>
                    <a:pt x="875579" y="211434"/>
                  </a:lnTo>
                  <a:lnTo>
                    <a:pt x="848024" y="174516"/>
                  </a:lnTo>
                  <a:lnTo>
                    <a:pt x="817130" y="140460"/>
                  </a:lnTo>
                  <a:lnTo>
                    <a:pt x="783139" y="109508"/>
                  </a:lnTo>
                  <a:lnTo>
                    <a:pt x="746290" y="81901"/>
                  </a:lnTo>
                  <a:lnTo>
                    <a:pt x="706824" y="57880"/>
                  </a:lnTo>
                  <a:lnTo>
                    <a:pt x="664982" y="37686"/>
                  </a:lnTo>
                  <a:lnTo>
                    <a:pt x="621004" y="21560"/>
                  </a:lnTo>
                  <a:lnTo>
                    <a:pt x="575131" y="9742"/>
                  </a:lnTo>
                  <a:lnTo>
                    <a:pt x="527604" y="2475"/>
                  </a:lnTo>
                  <a:lnTo>
                    <a:pt x="478663" y="0"/>
                  </a:ln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close/>
                </a:path>
              </a:pathLst>
            </a:custGeom>
            <a:ln w="31750">
              <a:solidFill>
                <a:srgbClr val="00B3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508520"/>
            <a:ext cx="1290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0" dirty="0">
                <a:latin typeface="Trebuchet MS"/>
                <a:cs typeface="Trebuchet MS"/>
              </a:rPr>
              <a:t>C</a:t>
            </a:r>
            <a:r>
              <a:rPr sz="2400" b="1" dirty="0">
                <a:latin typeface="Trebuchet MS"/>
                <a:cs typeface="Trebuchet MS"/>
              </a:rPr>
              <a:t>o</a:t>
            </a:r>
            <a:r>
              <a:rPr sz="2400" b="1" spc="-5" dirty="0">
                <a:latin typeface="Trebuchet MS"/>
                <a:cs typeface="Trebuchet MS"/>
              </a:rPr>
              <a:t>n</a:t>
            </a:r>
            <a:r>
              <a:rPr sz="2400" b="1" spc="5" dirty="0">
                <a:latin typeface="Trebuchet MS"/>
                <a:cs typeface="Trebuchet MS"/>
              </a:rPr>
              <a:t>t</a:t>
            </a:r>
            <a:r>
              <a:rPr sz="2400" b="1" spc="-25" dirty="0">
                <a:latin typeface="Trebuchet MS"/>
                <a:cs typeface="Trebuchet MS"/>
              </a:rPr>
              <a:t>e</a:t>
            </a:r>
            <a:r>
              <a:rPr sz="2400" b="1" spc="-30" dirty="0">
                <a:latin typeface="Trebuchet MS"/>
                <a:cs typeface="Trebuchet MS"/>
              </a:rPr>
              <a:t>n</a:t>
            </a:r>
            <a:r>
              <a:rPr sz="2400" b="1" spc="65" dirty="0">
                <a:latin typeface="Trebuchet MS"/>
                <a:cs typeface="Trebuchet MS"/>
              </a:rPr>
              <a:t>ts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9209" y="1828901"/>
            <a:ext cx="385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>
                <a:latin typeface="Trebuchet MS"/>
                <a:cs typeface="Trebuchet MS"/>
              </a:rPr>
              <a:t>5</a:t>
            </a:r>
            <a:endParaRPr sz="4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25917" y="1426324"/>
            <a:ext cx="2359025" cy="1592580"/>
            <a:chOff x="1825917" y="1426324"/>
            <a:chExt cx="2359025" cy="1592580"/>
          </a:xfrm>
        </p:grpSpPr>
        <p:sp>
          <p:nvSpPr>
            <p:cNvPr id="11" name="object 11"/>
            <p:cNvSpPr/>
            <p:nvPr/>
          </p:nvSpPr>
          <p:spPr>
            <a:xfrm>
              <a:off x="2256007" y="1445374"/>
              <a:ext cx="1909757" cy="15544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44967" y="1445374"/>
              <a:ext cx="2320925" cy="1554480"/>
            </a:xfrm>
            <a:custGeom>
              <a:avLst/>
              <a:gdLst/>
              <a:ahLst/>
              <a:cxnLst/>
              <a:rect l="l" t="t" r="r" b="b"/>
              <a:pathLst>
                <a:path w="2320925" h="1554480">
                  <a:moveTo>
                    <a:pt x="0" y="1554467"/>
                  </a:moveTo>
                  <a:lnTo>
                    <a:pt x="2320798" y="1554467"/>
                  </a:lnTo>
                  <a:lnTo>
                    <a:pt x="2320798" y="0"/>
                  </a:lnTo>
                  <a:lnTo>
                    <a:pt x="0" y="0"/>
                  </a:lnTo>
                  <a:lnTo>
                    <a:pt x="0" y="1554467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184815" y="1445374"/>
            <a:ext cx="2918460" cy="155448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303530" marR="290830">
              <a:lnSpc>
                <a:spcPct val="104200"/>
              </a:lnSpc>
            </a:pPr>
            <a:r>
              <a:rPr sz="1600" b="1" spc="-10" dirty="0">
                <a:latin typeface="Trebuchet MS"/>
                <a:cs typeface="Trebuchet MS"/>
              </a:rPr>
              <a:t>After </a:t>
            </a:r>
            <a:r>
              <a:rPr sz="1600" b="1" spc="-15" dirty="0">
                <a:latin typeface="Trebuchet MS"/>
                <a:cs typeface="Trebuchet MS"/>
              </a:rPr>
              <a:t>you </a:t>
            </a:r>
            <a:r>
              <a:rPr sz="1600" b="1" spc="-5" dirty="0">
                <a:latin typeface="Trebuchet MS"/>
                <a:cs typeface="Trebuchet MS"/>
              </a:rPr>
              <a:t>have </a:t>
            </a:r>
            <a:r>
              <a:rPr sz="1600" b="1" spc="10" dirty="0">
                <a:latin typeface="Trebuchet MS"/>
                <a:cs typeface="Trebuchet MS"/>
              </a:rPr>
              <a:t>sent</a:t>
            </a:r>
            <a:r>
              <a:rPr sz="1600" b="1" spc="-315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your  </a:t>
            </a:r>
            <a:r>
              <a:rPr sz="1600" b="1" dirty="0">
                <a:latin typeface="Trebuchet MS"/>
                <a:cs typeface="Trebuchet MS"/>
              </a:rPr>
              <a:t>form </a:t>
            </a:r>
            <a:r>
              <a:rPr sz="1600" b="1" spc="10" dirty="0">
                <a:latin typeface="Trebuchet MS"/>
                <a:cs typeface="Trebuchet MS"/>
              </a:rPr>
              <a:t>to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30" dirty="0">
                <a:latin typeface="Trebuchet MS"/>
                <a:cs typeface="Trebuchet MS"/>
              </a:rPr>
              <a:t>us</a:t>
            </a:r>
            <a:endParaRPr sz="1600">
              <a:latin typeface="Trebuchet MS"/>
              <a:cs typeface="Trebuchet MS"/>
            </a:endParaRPr>
          </a:p>
          <a:p>
            <a:pPr marL="303530">
              <a:lnSpc>
                <a:spcPct val="100000"/>
              </a:lnSpc>
              <a:spcBef>
                <a:spcPts val="1245"/>
              </a:spcBef>
            </a:pPr>
            <a:r>
              <a:rPr sz="1400" spc="-180" dirty="0">
                <a:latin typeface="Arial Black"/>
                <a:cs typeface="Arial Black"/>
              </a:rPr>
              <a:t>Page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15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209" y="3945953"/>
            <a:ext cx="385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>
                <a:latin typeface="Trebuchet MS"/>
                <a:cs typeface="Trebuchet MS"/>
              </a:rPr>
              <a:t>6</a:t>
            </a:r>
            <a:endParaRPr sz="4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825917" y="3543376"/>
            <a:ext cx="2359025" cy="1592580"/>
            <a:chOff x="1825917" y="3543376"/>
            <a:chExt cx="2359025" cy="1592580"/>
          </a:xfrm>
        </p:grpSpPr>
        <p:sp>
          <p:nvSpPr>
            <p:cNvPr id="16" name="object 16"/>
            <p:cNvSpPr/>
            <p:nvPr/>
          </p:nvSpPr>
          <p:spPr>
            <a:xfrm>
              <a:off x="1990382" y="4009253"/>
              <a:ext cx="2054786" cy="6985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44967" y="3562426"/>
              <a:ext cx="2320925" cy="1554480"/>
            </a:xfrm>
            <a:custGeom>
              <a:avLst/>
              <a:gdLst/>
              <a:ahLst/>
              <a:cxnLst/>
              <a:rect l="l" t="t" r="r" b="b"/>
              <a:pathLst>
                <a:path w="2320925" h="1554479">
                  <a:moveTo>
                    <a:pt x="0" y="1554467"/>
                  </a:moveTo>
                  <a:lnTo>
                    <a:pt x="2320798" y="1554467"/>
                  </a:lnTo>
                  <a:lnTo>
                    <a:pt x="2320798" y="0"/>
                  </a:lnTo>
                  <a:lnTo>
                    <a:pt x="0" y="0"/>
                  </a:lnTo>
                  <a:lnTo>
                    <a:pt x="0" y="1554467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84815" y="3562426"/>
            <a:ext cx="2918460" cy="155448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303530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latin typeface="Trebuchet MS"/>
                <a:cs typeface="Trebuchet MS"/>
              </a:rPr>
              <a:t>Other </a:t>
            </a:r>
            <a:r>
              <a:rPr sz="1600" b="1" spc="10" dirty="0">
                <a:latin typeface="Trebuchet MS"/>
                <a:cs typeface="Trebuchet MS"/>
              </a:rPr>
              <a:t>types of</a:t>
            </a:r>
            <a:r>
              <a:rPr sz="1600" b="1" spc="-245" dirty="0">
                <a:latin typeface="Trebuchet MS"/>
                <a:cs typeface="Trebuchet MS"/>
              </a:rPr>
              <a:t> </a:t>
            </a:r>
            <a:r>
              <a:rPr sz="1600" b="1" spc="5" dirty="0">
                <a:latin typeface="Trebuchet MS"/>
                <a:cs typeface="Trebuchet MS"/>
              </a:rPr>
              <a:t>support</a:t>
            </a:r>
            <a:endParaRPr sz="1600">
              <a:latin typeface="Trebuchet MS"/>
              <a:cs typeface="Trebuchet MS"/>
            </a:endParaRPr>
          </a:p>
          <a:p>
            <a:pPr marL="303530">
              <a:lnSpc>
                <a:spcPct val="100000"/>
              </a:lnSpc>
              <a:spcBef>
                <a:spcPts val="1245"/>
              </a:spcBef>
            </a:pPr>
            <a:r>
              <a:rPr sz="1400" spc="-180" dirty="0">
                <a:latin typeface="Arial Black"/>
                <a:cs typeface="Arial Black"/>
              </a:rPr>
              <a:t>Page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20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3</a:t>
            </a:fld>
            <a:endParaRPr spc="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7296" y="886244"/>
            <a:ext cx="1823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0" dirty="0">
                <a:latin typeface="Trebuchet MS"/>
                <a:cs typeface="Trebuchet MS"/>
              </a:rPr>
              <a:t>I</a:t>
            </a:r>
            <a:r>
              <a:rPr sz="2400" b="1" spc="204" dirty="0">
                <a:latin typeface="Trebuchet MS"/>
                <a:cs typeface="Trebuchet MS"/>
              </a:rPr>
              <a:t>n</a:t>
            </a:r>
            <a:r>
              <a:rPr sz="2400" b="1" spc="-30" dirty="0">
                <a:latin typeface="Trebuchet MS"/>
                <a:cs typeface="Trebuchet MS"/>
              </a:rPr>
              <a:t>t</a:t>
            </a:r>
            <a:r>
              <a:rPr sz="2400" b="1" spc="-60" dirty="0">
                <a:latin typeface="Trebuchet MS"/>
                <a:cs typeface="Trebuchet MS"/>
              </a:rPr>
              <a:t>r</a:t>
            </a:r>
            <a:r>
              <a:rPr sz="2400" b="1" spc="-5" dirty="0">
                <a:latin typeface="Trebuchet MS"/>
                <a:cs typeface="Trebuchet MS"/>
              </a:rPr>
              <a:t>odu</a:t>
            </a:r>
            <a:r>
              <a:rPr sz="2400" b="1" spc="40" dirty="0">
                <a:latin typeface="Trebuchet MS"/>
                <a:cs typeface="Trebuchet MS"/>
              </a:rPr>
              <a:t>c</a:t>
            </a:r>
            <a:r>
              <a:rPr sz="2400" b="1" spc="-10" dirty="0">
                <a:latin typeface="Trebuchet MS"/>
                <a:cs typeface="Trebuchet MS"/>
              </a:rPr>
              <a:t>tion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2088095"/>
            <a:ext cx="2934335" cy="2001520"/>
            <a:chOff x="457200" y="2088095"/>
            <a:chExt cx="2934335" cy="2001520"/>
          </a:xfrm>
        </p:grpSpPr>
        <p:sp>
          <p:nvSpPr>
            <p:cNvPr id="4" name="object 4"/>
            <p:cNvSpPr/>
            <p:nvPr/>
          </p:nvSpPr>
          <p:spPr>
            <a:xfrm>
              <a:off x="1277106" y="2548805"/>
              <a:ext cx="1300732" cy="1077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50" y="2107145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91204" y="2107145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318135" marR="342900">
              <a:lnSpc>
                <a:spcPct val="107200"/>
              </a:lnSpc>
            </a:pPr>
            <a:r>
              <a:rPr sz="1400" spc="-165" dirty="0">
                <a:latin typeface="Arial Black"/>
                <a:cs typeface="Arial Black"/>
              </a:rPr>
              <a:t>Personal </a:t>
            </a:r>
            <a:r>
              <a:rPr sz="1400" spc="-145" dirty="0">
                <a:latin typeface="Arial Black"/>
                <a:cs typeface="Arial Black"/>
              </a:rPr>
              <a:t>Independence </a:t>
            </a:r>
            <a:r>
              <a:rPr sz="1400" spc="-160" dirty="0">
                <a:latin typeface="Arial Black"/>
                <a:cs typeface="Arial Black"/>
              </a:rPr>
              <a:t>Payment </a:t>
            </a:r>
            <a:r>
              <a:rPr sz="1400" spc="-175" dirty="0">
                <a:latin typeface="Arial Black"/>
                <a:cs typeface="Arial Black"/>
              </a:rPr>
              <a:t>is </a:t>
            </a:r>
            <a:r>
              <a:rPr sz="1400" spc="-140" dirty="0">
                <a:latin typeface="Arial Black"/>
                <a:cs typeface="Arial Black"/>
              </a:rPr>
              <a:t>a  </a:t>
            </a:r>
            <a:r>
              <a:rPr sz="1400" spc="-135" dirty="0">
                <a:latin typeface="Arial Black"/>
                <a:cs typeface="Arial Black"/>
              </a:rPr>
              <a:t>benefit </a:t>
            </a:r>
            <a:r>
              <a:rPr sz="1400" spc="-125" dirty="0">
                <a:latin typeface="Arial Black"/>
                <a:cs typeface="Arial Black"/>
              </a:rPr>
              <a:t>from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40" dirty="0">
                <a:latin typeface="Arial Black"/>
                <a:cs typeface="Arial Black"/>
              </a:rPr>
              <a:t>Department </a:t>
            </a:r>
            <a:r>
              <a:rPr sz="1400" spc="-120" dirty="0">
                <a:latin typeface="Arial Black"/>
                <a:cs typeface="Arial Black"/>
              </a:rPr>
              <a:t>for </a:t>
            </a:r>
            <a:r>
              <a:rPr sz="1400" spc="-160" dirty="0">
                <a:latin typeface="Arial Black"/>
                <a:cs typeface="Arial Black"/>
              </a:rPr>
              <a:t>Work  </a:t>
            </a:r>
            <a:r>
              <a:rPr sz="1400" spc="-130" dirty="0">
                <a:latin typeface="Arial Black"/>
                <a:cs typeface="Arial Black"/>
              </a:rPr>
              <a:t>and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170" dirty="0">
                <a:latin typeface="Arial Black"/>
                <a:cs typeface="Arial Black"/>
              </a:rPr>
              <a:t>Pensions.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4793018"/>
            <a:ext cx="2934335" cy="2001520"/>
            <a:chOff x="457200" y="4793018"/>
            <a:chExt cx="2934335" cy="2001520"/>
          </a:xfrm>
        </p:grpSpPr>
        <p:sp>
          <p:nvSpPr>
            <p:cNvPr id="8" name="object 8"/>
            <p:cNvSpPr/>
            <p:nvPr/>
          </p:nvSpPr>
          <p:spPr>
            <a:xfrm>
              <a:off x="476250" y="4812068"/>
              <a:ext cx="2895892" cy="1962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50" y="4812068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91204" y="4812068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317500" marR="464820" algn="just">
              <a:lnSpc>
                <a:spcPct val="107200"/>
              </a:lnSpc>
              <a:spcBef>
                <a:spcPts val="5"/>
              </a:spcBef>
            </a:pPr>
            <a:r>
              <a:rPr sz="1400" spc="-60" dirty="0">
                <a:latin typeface="Arial Black"/>
                <a:cs typeface="Arial Black"/>
              </a:rPr>
              <a:t>It </a:t>
            </a:r>
            <a:r>
              <a:rPr sz="1400" spc="-155" dirty="0">
                <a:latin typeface="Arial Black"/>
                <a:cs typeface="Arial Black"/>
              </a:rPr>
              <a:t>helps </a:t>
            </a:r>
            <a:r>
              <a:rPr sz="1400" spc="-150" dirty="0">
                <a:latin typeface="Arial Black"/>
                <a:cs typeface="Arial Black"/>
              </a:rPr>
              <a:t>with </a:t>
            </a:r>
            <a:r>
              <a:rPr sz="1400" spc="-165" dirty="0">
                <a:latin typeface="Arial Black"/>
                <a:cs typeface="Arial Black"/>
              </a:rPr>
              <a:t>some </a:t>
            </a:r>
            <a:r>
              <a:rPr sz="1400" spc="-110" dirty="0">
                <a:latin typeface="Arial Black"/>
                <a:cs typeface="Arial Black"/>
              </a:rPr>
              <a:t>of </a:t>
            </a:r>
            <a:r>
              <a:rPr sz="1400" spc="-135" dirty="0">
                <a:latin typeface="Arial Black"/>
                <a:cs typeface="Arial Black"/>
              </a:rPr>
              <a:t>the </a:t>
            </a:r>
            <a:r>
              <a:rPr sz="1400" spc="-155" dirty="0">
                <a:latin typeface="Arial Black"/>
                <a:cs typeface="Arial Black"/>
              </a:rPr>
              <a:t>extra </a:t>
            </a:r>
            <a:r>
              <a:rPr sz="1400" spc="-185" dirty="0">
                <a:latin typeface="Arial Black"/>
                <a:cs typeface="Arial Black"/>
              </a:rPr>
              <a:t>costs 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60" dirty="0">
                <a:latin typeface="Arial Black"/>
                <a:cs typeface="Arial Black"/>
              </a:rPr>
              <a:t>have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50" dirty="0">
                <a:latin typeface="Arial Black"/>
                <a:cs typeface="Arial Black"/>
              </a:rPr>
              <a:t>pay </a:t>
            </a:r>
            <a:r>
              <a:rPr sz="1400" spc="-160" dirty="0">
                <a:latin typeface="Arial Black"/>
                <a:cs typeface="Arial Black"/>
              </a:rPr>
              <a:t>when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60" dirty="0">
                <a:latin typeface="Arial Black"/>
                <a:cs typeface="Arial Black"/>
              </a:rPr>
              <a:t>have </a:t>
            </a:r>
            <a:r>
              <a:rPr sz="1400" spc="-130" dirty="0">
                <a:latin typeface="Arial Black"/>
                <a:cs typeface="Arial Black"/>
              </a:rPr>
              <a:t>long  </a:t>
            </a:r>
            <a:r>
              <a:rPr sz="1400" spc="-135" dirty="0">
                <a:latin typeface="Arial Black"/>
                <a:cs typeface="Arial Black"/>
              </a:rPr>
              <a:t>term </a:t>
            </a:r>
            <a:r>
              <a:rPr sz="1400" spc="-120" dirty="0">
                <a:latin typeface="Arial Black"/>
                <a:cs typeface="Arial Black"/>
              </a:rPr>
              <a:t>ill </a:t>
            </a:r>
            <a:r>
              <a:rPr sz="1400" spc="-130" dirty="0">
                <a:latin typeface="Arial Black"/>
                <a:cs typeface="Arial Black"/>
              </a:rPr>
              <a:t>health or </a:t>
            </a:r>
            <a:r>
              <a:rPr sz="1400" spc="-140" dirty="0">
                <a:latin typeface="Arial Black"/>
                <a:cs typeface="Arial Black"/>
              </a:rPr>
              <a:t>a</a:t>
            </a:r>
            <a:r>
              <a:rPr sz="1400" spc="-90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disability.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200" y="7497927"/>
            <a:ext cx="2934335" cy="2001520"/>
            <a:chOff x="457200" y="7497927"/>
            <a:chExt cx="2934335" cy="2001520"/>
          </a:xfrm>
        </p:grpSpPr>
        <p:sp>
          <p:nvSpPr>
            <p:cNvPr id="12" name="object 12"/>
            <p:cNvSpPr/>
            <p:nvPr/>
          </p:nvSpPr>
          <p:spPr>
            <a:xfrm>
              <a:off x="1386748" y="8223873"/>
              <a:ext cx="1112831" cy="5680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50" y="7516977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91204" y="7516977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7500" marR="575945">
              <a:lnSpc>
                <a:spcPct val="107200"/>
              </a:lnSpc>
              <a:spcBef>
                <a:spcPts val="1460"/>
              </a:spcBef>
            </a:pPr>
            <a:r>
              <a:rPr sz="1400" spc="-165" dirty="0">
                <a:latin typeface="Arial Black"/>
                <a:cs typeface="Arial Black"/>
              </a:rPr>
              <a:t>Personal </a:t>
            </a:r>
            <a:r>
              <a:rPr sz="1400" spc="-145" dirty="0">
                <a:latin typeface="Arial Black"/>
                <a:cs typeface="Arial Black"/>
              </a:rPr>
              <a:t>Independence </a:t>
            </a:r>
            <a:r>
              <a:rPr sz="1400" spc="-160" dirty="0">
                <a:latin typeface="Arial Black"/>
                <a:cs typeface="Arial Black"/>
              </a:rPr>
              <a:t>Payment </a:t>
            </a:r>
            <a:r>
              <a:rPr sz="1400" spc="-175" dirty="0">
                <a:latin typeface="Arial Black"/>
                <a:cs typeface="Arial Black"/>
              </a:rPr>
              <a:t>is  </a:t>
            </a:r>
            <a:r>
              <a:rPr sz="1400" spc="-160" dirty="0">
                <a:latin typeface="Arial Black"/>
                <a:cs typeface="Arial Black"/>
              </a:rPr>
              <a:t>sometimes </a:t>
            </a:r>
            <a:r>
              <a:rPr sz="1400" spc="-175" dirty="0">
                <a:latin typeface="Arial Black"/>
                <a:cs typeface="Arial Black"/>
              </a:rPr>
              <a:t>known </a:t>
            </a:r>
            <a:r>
              <a:rPr sz="1400" spc="-180" dirty="0">
                <a:latin typeface="Arial Black"/>
                <a:cs typeface="Arial Black"/>
              </a:rPr>
              <a:t>as</a:t>
            </a:r>
            <a:r>
              <a:rPr sz="1400" spc="-30" dirty="0">
                <a:latin typeface="Arial Black"/>
                <a:cs typeface="Arial Black"/>
              </a:rPr>
              <a:t> </a:t>
            </a:r>
            <a:r>
              <a:rPr sz="1400" spc="-165" dirty="0">
                <a:latin typeface="Arial Black"/>
                <a:cs typeface="Arial Black"/>
              </a:rPr>
              <a:t>PIP.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7202" y="594004"/>
            <a:ext cx="989330" cy="991235"/>
            <a:chOff x="457202" y="594004"/>
            <a:chExt cx="989330" cy="991235"/>
          </a:xfrm>
        </p:grpSpPr>
        <p:sp>
          <p:nvSpPr>
            <p:cNvPr id="16" name="object 16"/>
            <p:cNvSpPr/>
            <p:nvPr/>
          </p:nvSpPr>
          <p:spPr>
            <a:xfrm>
              <a:off x="473074" y="60987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0"/>
                  </a:move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lnTo>
                    <a:pt x="527604" y="956653"/>
                  </a:lnTo>
                  <a:lnTo>
                    <a:pt x="575132" y="949386"/>
                  </a:lnTo>
                  <a:lnTo>
                    <a:pt x="621005" y="937569"/>
                  </a:lnTo>
                  <a:lnTo>
                    <a:pt x="664984" y="921443"/>
                  </a:lnTo>
                  <a:lnTo>
                    <a:pt x="706827" y="901248"/>
                  </a:lnTo>
                  <a:lnTo>
                    <a:pt x="746294" y="877227"/>
                  </a:lnTo>
                  <a:lnTo>
                    <a:pt x="783144" y="849620"/>
                  </a:lnTo>
                  <a:lnTo>
                    <a:pt x="817137" y="818668"/>
                  </a:lnTo>
                  <a:lnTo>
                    <a:pt x="848031" y="784613"/>
                  </a:lnTo>
                  <a:lnTo>
                    <a:pt x="875587" y="747694"/>
                  </a:lnTo>
                  <a:lnTo>
                    <a:pt x="899564" y="708154"/>
                  </a:lnTo>
                  <a:lnTo>
                    <a:pt x="919721" y="666233"/>
                  </a:lnTo>
                  <a:lnTo>
                    <a:pt x="935818" y="622173"/>
                  </a:lnTo>
                  <a:lnTo>
                    <a:pt x="947613" y="576214"/>
                  </a:lnTo>
                  <a:lnTo>
                    <a:pt x="954867" y="528597"/>
                  </a:lnTo>
                  <a:lnTo>
                    <a:pt x="957338" y="479564"/>
                  </a:lnTo>
                  <a:lnTo>
                    <a:pt x="954867" y="430531"/>
                  </a:lnTo>
                  <a:lnTo>
                    <a:pt x="947613" y="382915"/>
                  </a:lnTo>
                  <a:lnTo>
                    <a:pt x="935818" y="336956"/>
                  </a:lnTo>
                  <a:lnTo>
                    <a:pt x="919721" y="292895"/>
                  </a:lnTo>
                  <a:lnTo>
                    <a:pt x="899564" y="250974"/>
                  </a:lnTo>
                  <a:lnTo>
                    <a:pt x="875587" y="211434"/>
                  </a:lnTo>
                  <a:lnTo>
                    <a:pt x="848031" y="174516"/>
                  </a:lnTo>
                  <a:lnTo>
                    <a:pt x="817137" y="140460"/>
                  </a:lnTo>
                  <a:lnTo>
                    <a:pt x="783144" y="109508"/>
                  </a:lnTo>
                  <a:lnTo>
                    <a:pt x="746294" y="81901"/>
                  </a:lnTo>
                  <a:lnTo>
                    <a:pt x="706827" y="57880"/>
                  </a:lnTo>
                  <a:lnTo>
                    <a:pt x="664984" y="37686"/>
                  </a:lnTo>
                  <a:lnTo>
                    <a:pt x="621005" y="21560"/>
                  </a:lnTo>
                  <a:lnTo>
                    <a:pt x="575132" y="9742"/>
                  </a:lnTo>
                  <a:lnTo>
                    <a:pt x="527604" y="2475"/>
                  </a:lnTo>
                  <a:lnTo>
                    <a:pt x="478663" y="0"/>
                  </a:lnTo>
                  <a:close/>
                </a:path>
              </a:pathLst>
            </a:custGeom>
            <a:solidFill>
              <a:srgbClr val="BC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077" y="60987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959129"/>
                  </a:moveTo>
                  <a:lnTo>
                    <a:pt x="527604" y="956653"/>
                  </a:lnTo>
                  <a:lnTo>
                    <a:pt x="575131" y="949386"/>
                  </a:lnTo>
                  <a:lnTo>
                    <a:pt x="621004" y="937569"/>
                  </a:lnTo>
                  <a:lnTo>
                    <a:pt x="664982" y="921443"/>
                  </a:lnTo>
                  <a:lnTo>
                    <a:pt x="706824" y="901248"/>
                  </a:lnTo>
                  <a:lnTo>
                    <a:pt x="746290" y="877227"/>
                  </a:lnTo>
                  <a:lnTo>
                    <a:pt x="783139" y="849620"/>
                  </a:lnTo>
                  <a:lnTo>
                    <a:pt x="817130" y="818668"/>
                  </a:lnTo>
                  <a:lnTo>
                    <a:pt x="848024" y="784613"/>
                  </a:lnTo>
                  <a:lnTo>
                    <a:pt x="875579" y="747694"/>
                  </a:lnTo>
                  <a:lnTo>
                    <a:pt x="899554" y="708154"/>
                  </a:lnTo>
                  <a:lnTo>
                    <a:pt x="919710" y="666233"/>
                  </a:lnTo>
                  <a:lnTo>
                    <a:pt x="935806" y="622173"/>
                  </a:lnTo>
                  <a:lnTo>
                    <a:pt x="947601" y="576214"/>
                  </a:lnTo>
                  <a:lnTo>
                    <a:pt x="954854" y="528597"/>
                  </a:lnTo>
                  <a:lnTo>
                    <a:pt x="957326" y="479564"/>
                  </a:lnTo>
                  <a:lnTo>
                    <a:pt x="954854" y="430531"/>
                  </a:lnTo>
                  <a:lnTo>
                    <a:pt x="947601" y="382915"/>
                  </a:lnTo>
                  <a:lnTo>
                    <a:pt x="935806" y="336956"/>
                  </a:lnTo>
                  <a:lnTo>
                    <a:pt x="919710" y="292895"/>
                  </a:lnTo>
                  <a:lnTo>
                    <a:pt x="899554" y="250974"/>
                  </a:lnTo>
                  <a:lnTo>
                    <a:pt x="875579" y="211434"/>
                  </a:lnTo>
                  <a:lnTo>
                    <a:pt x="848024" y="174516"/>
                  </a:lnTo>
                  <a:lnTo>
                    <a:pt x="817130" y="140460"/>
                  </a:lnTo>
                  <a:lnTo>
                    <a:pt x="783139" y="109508"/>
                  </a:lnTo>
                  <a:lnTo>
                    <a:pt x="746290" y="81901"/>
                  </a:lnTo>
                  <a:lnTo>
                    <a:pt x="706824" y="57880"/>
                  </a:lnTo>
                  <a:lnTo>
                    <a:pt x="664982" y="37686"/>
                  </a:lnTo>
                  <a:lnTo>
                    <a:pt x="621004" y="21560"/>
                  </a:lnTo>
                  <a:lnTo>
                    <a:pt x="575131" y="9742"/>
                  </a:lnTo>
                  <a:lnTo>
                    <a:pt x="527604" y="2475"/>
                  </a:lnTo>
                  <a:lnTo>
                    <a:pt x="478663" y="0"/>
                  </a:ln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close/>
                </a:path>
              </a:pathLst>
            </a:custGeom>
            <a:ln w="31750">
              <a:solidFill>
                <a:srgbClr val="00B3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59209" y="695744"/>
            <a:ext cx="385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>
                <a:latin typeface="Trebuchet MS"/>
                <a:cs typeface="Trebuchet MS"/>
              </a:rPr>
              <a:t>1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4</a:t>
            </a:fld>
            <a:endParaRPr spc="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910806"/>
            <a:ext cx="2934335" cy="2001520"/>
            <a:chOff x="457200" y="910806"/>
            <a:chExt cx="2934335" cy="2001520"/>
          </a:xfrm>
        </p:grpSpPr>
        <p:sp>
          <p:nvSpPr>
            <p:cNvPr id="3" name="object 3"/>
            <p:cNvSpPr/>
            <p:nvPr/>
          </p:nvSpPr>
          <p:spPr>
            <a:xfrm>
              <a:off x="476250" y="929856"/>
              <a:ext cx="2895892" cy="19628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250" y="929856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1204" y="929856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317500" marR="407034" algn="just">
              <a:lnSpc>
                <a:spcPct val="107200"/>
              </a:lnSpc>
            </a:pPr>
            <a:r>
              <a:rPr sz="1400" spc="-165" dirty="0">
                <a:latin typeface="Arial Black"/>
                <a:cs typeface="Arial Black"/>
              </a:rPr>
              <a:t>Personal </a:t>
            </a:r>
            <a:r>
              <a:rPr sz="1400" spc="-145" dirty="0">
                <a:latin typeface="Arial Black"/>
                <a:cs typeface="Arial Black"/>
              </a:rPr>
              <a:t>Independence </a:t>
            </a:r>
            <a:r>
              <a:rPr sz="1400" spc="-160" dirty="0">
                <a:latin typeface="Arial Black"/>
                <a:cs typeface="Arial Black"/>
              </a:rPr>
              <a:t>Payment </a:t>
            </a:r>
            <a:r>
              <a:rPr sz="1400" spc="-175" dirty="0">
                <a:latin typeface="Arial Black"/>
                <a:cs typeface="Arial Black"/>
              </a:rPr>
              <a:t>can  </a:t>
            </a:r>
            <a:r>
              <a:rPr sz="1400" spc="-135" dirty="0">
                <a:latin typeface="Arial Black"/>
                <a:cs typeface="Arial Black"/>
              </a:rPr>
              <a:t>help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65" dirty="0">
                <a:latin typeface="Arial Black"/>
                <a:cs typeface="Arial Black"/>
              </a:rPr>
              <a:t>be </a:t>
            </a:r>
            <a:r>
              <a:rPr sz="1400" spc="-150" dirty="0">
                <a:latin typeface="Arial Black"/>
                <a:cs typeface="Arial Black"/>
              </a:rPr>
              <a:t>more </a:t>
            </a:r>
            <a:r>
              <a:rPr sz="1400" spc="-165" dirty="0">
                <a:latin typeface="Arial Black"/>
                <a:cs typeface="Arial Black"/>
              </a:rPr>
              <a:t>active </a:t>
            </a:r>
            <a:r>
              <a:rPr sz="1400" spc="-130" dirty="0">
                <a:latin typeface="Arial Black"/>
                <a:cs typeface="Arial Black"/>
              </a:rPr>
              <a:t>and </a:t>
            </a:r>
            <a:r>
              <a:rPr sz="1400" spc="-135" dirty="0">
                <a:latin typeface="Arial Black"/>
                <a:cs typeface="Arial Black"/>
              </a:rPr>
              <a:t>do </a:t>
            </a:r>
            <a:r>
              <a:rPr sz="1400" spc="-150" dirty="0">
                <a:latin typeface="Arial Black"/>
                <a:cs typeface="Arial Black"/>
              </a:rPr>
              <a:t>more  </a:t>
            </a:r>
            <a:r>
              <a:rPr sz="1400" spc="-130" dirty="0">
                <a:latin typeface="Arial Black"/>
                <a:cs typeface="Arial Black"/>
              </a:rPr>
              <a:t>on </a:t>
            </a:r>
            <a:r>
              <a:rPr sz="1400" spc="-140" dirty="0">
                <a:latin typeface="Arial Black"/>
                <a:cs typeface="Arial Black"/>
              </a:rPr>
              <a:t>your</a:t>
            </a:r>
            <a:r>
              <a:rPr sz="1400" spc="-114" dirty="0">
                <a:latin typeface="Arial Black"/>
                <a:cs typeface="Arial Black"/>
              </a:rPr>
              <a:t> </a:t>
            </a:r>
            <a:r>
              <a:rPr sz="1400" spc="-160" dirty="0">
                <a:latin typeface="Arial Black"/>
                <a:cs typeface="Arial Black"/>
              </a:rPr>
              <a:t>own.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3610483"/>
            <a:ext cx="2934335" cy="2001520"/>
            <a:chOff x="457200" y="3610483"/>
            <a:chExt cx="2934335" cy="2001520"/>
          </a:xfrm>
        </p:grpSpPr>
        <p:sp>
          <p:nvSpPr>
            <p:cNvPr id="7" name="object 7"/>
            <p:cNvSpPr/>
            <p:nvPr/>
          </p:nvSpPr>
          <p:spPr>
            <a:xfrm>
              <a:off x="476250" y="3646881"/>
              <a:ext cx="2895892" cy="1945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250" y="3629533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91204" y="3629533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1350"/>
              </a:spcBef>
            </a:pPr>
            <a:r>
              <a:rPr sz="1400" spc="-190" dirty="0">
                <a:latin typeface="Arial Black"/>
                <a:cs typeface="Arial Black"/>
              </a:rPr>
              <a:t>This </a:t>
            </a:r>
            <a:r>
              <a:rPr sz="1400" spc="-130" dirty="0">
                <a:latin typeface="Arial Black"/>
                <a:cs typeface="Arial Black"/>
              </a:rPr>
              <a:t>leaflet </a:t>
            </a:r>
            <a:r>
              <a:rPr sz="1400" spc="-145" dirty="0">
                <a:latin typeface="Arial Black"/>
                <a:cs typeface="Arial Black"/>
              </a:rPr>
              <a:t>tells you </a:t>
            </a:r>
            <a:r>
              <a:rPr sz="1400" b="1" dirty="0">
                <a:latin typeface="Trebuchet MS"/>
                <a:cs typeface="Trebuchet MS"/>
              </a:rPr>
              <a:t>how </a:t>
            </a:r>
            <a:r>
              <a:rPr sz="1400" b="1" spc="5" dirty="0">
                <a:latin typeface="Trebuchet MS"/>
                <a:cs typeface="Trebuchet MS"/>
              </a:rPr>
              <a:t>to</a:t>
            </a:r>
            <a:r>
              <a:rPr sz="1400" b="1" spc="-50" dirty="0">
                <a:latin typeface="Trebuchet MS"/>
                <a:cs typeface="Trebuchet MS"/>
              </a:rPr>
              <a:t> </a:t>
            </a:r>
            <a:r>
              <a:rPr sz="1400" b="1" spc="10" dirty="0">
                <a:latin typeface="Trebuchet MS"/>
                <a:cs typeface="Trebuchet MS"/>
              </a:rPr>
              <a:t>claim</a:t>
            </a:r>
            <a:endParaRPr sz="1400">
              <a:latin typeface="Trebuchet MS"/>
              <a:cs typeface="Trebuchet MS"/>
            </a:endParaRPr>
          </a:p>
          <a:p>
            <a:pPr marL="317500">
              <a:lnSpc>
                <a:spcPct val="100000"/>
              </a:lnSpc>
              <a:spcBef>
                <a:spcPts val="120"/>
              </a:spcBef>
            </a:pPr>
            <a:r>
              <a:rPr sz="1400" spc="-165" dirty="0">
                <a:latin typeface="Arial Black"/>
                <a:cs typeface="Arial Black"/>
              </a:rPr>
              <a:t>Personal </a:t>
            </a:r>
            <a:r>
              <a:rPr sz="1400" spc="-145" dirty="0">
                <a:latin typeface="Arial Black"/>
                <a:cs typeface="Arial Black"/>
              </a:rPr>
              <a:t>Independence</a:t>
            </a:r>
            <a:r>
              <a:rPr sz="1400" spc="-70" dirty="0">
                <a:latin typeface="Arial Black"/>
                <a:cs typeface="Arial Black"/>
              </a:rPr>
              <a:t> </a:t>
            </a:r>
            <a:r>
              <a:rPr sz="1400" spc="-160" dirty="0">
                <a:latin typeface="Arial Black"/>
                <a:cs typeface="Arial Black"/>
              </a:rPr>
              <a:t>Payment.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5</a:t>
            </a:fld>
            <a:endParaRPr spc="5" dirty="0"/>
          </a:p>
        </p:txBody>
      </p:sp>
      <p:sp>
        <p:nvSpPr>
          <p:cNvPr id="10" name="object 10"/>
          <p:cNvSpPr txBox="1"/>
          <p:nvPr/>
        </p:nvSpPr>
        <p:spPr>
          <a:xfrm>
            <a:off x="444500" y="6021095"/>
            <a:ext cx="4520565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latin typeface="Arial Black"/>
                <a:cs typeface="Arial Black"/>
              </a:rPr>
              <a:t>For </a:t>
            </a:r>
            <a:r>
              <a:rPr sz="1400" spc="-150" dirty="0">
                <a:latin typeface="Arial Black"/>
                <a:cs typeface="Arial Black"/>
              </a:rPr>
              <a:t>more </a:t>
            </a:r>
            <a:r>
              <a:rPr sz="1400" spc="-200" dirty="0">
                <a:latin typeface="Arial Black"/>
                <a:cs typeface="Arial Black"/>
              </a:rPr>
              <a:t>Easy </a:t>
            </a:r>
            <a:r>
              <a:rPr sz="1400" spc="-185" dirty="0">
                <a:latin typeface="Arial Black"/>
                <a:cs typeface="Arial Black"/>
              </a:rPr>
              <a:t>Read </a:t>
            </a:r>
            <a:r>
              <a:rPr sz="1400" spc="-140" dirty="0">
                <a:latin typeface="Arial Black"/>
                <a:cs typeface="Arial Black"/>
              </a:rPr>
              <a:t>leaflets,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</a:t>
            </a:r>
            <a:r>
              <a:rPr sz="1400" spc="170" dirty="0">
                <a:latin typeface="Arial Black"/>
                <a:cs typeface="Arial Black"/>
              </a:rPr>
              <a:t> </a:t>
            </a:r>
            <a:r>
              <a:rPr sz="1400" u="sng" spc="-180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  <a:hlinkClick r:id="rId4"/>
              </a:rPr>
              <a:t>www.gov.uk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400" spc="-185" dirty="0">
                <a:latin typeface="Arial Black"/>
                <a:cs typeface="Arial Black"/>
              </a:rPr>
              <a:t>Search </a:t>
            </a:r>
            <a:r>
              <a:rPr sz="1400" spc="-120" dirty="0">
                <a:latin typeface="Arial Black"/>
                <a:cs typeface="Arial Black"/>
              </a:rPr>
              <a:t>for </a:t>
            </a:r>
            <a:r>
              <a:rPr sz="1400" b="1" spc="20" dirty="0">
                <a:latin typeface="Trebuchet MS"/>
                <a:cs typeface="Trebuchet MS"/>
              </a:rPr>
              <a:t>Easy </a:t>
            </a:r>
            <a:r>
              <a:rPr sz="1400" b="1" spc="5" dirty="0">
                <a:latin typeface="Trebuchet MS"/>
                <a:cs typeface="Trebuchet MS"/>
              </a:rPr>
              <a:t>Read </a:t>
            </a:r>
            <a:r>
              <a:rPr sz="1400" b="1" dirty="0">
                <a:latin typeface="Trebuchet MS"/>
                <a:cs typeface="Trebuchet MS"/>
              </a:rPr>
              <a:t>Personal </a:t>
            </a:r>
            <a:r>
              <a:rPr sz="1400" b="1" spc="5" dirty="0">
                <a:latin typeface="Trebuchet MS"/>
                <a:cs typeface="Trebuchet MS"/>
              </a:rPr>
              <a:t>Independence</a:t>
            </a:r>
            <a:r>
              <a:rPr sz="1400" b="1" spc="-254" dirty="0">
                <a:latin typeface="Trebuchet MS"/>
                <a:cs typeface="Trebuchet MS"/>
              </a:rPr>
              <a:t> </a:t>
            </a:r>
            <a:r>
              <a:rPr sz="1400" b="1" spc="-15" dirty="0">
                <a:latin typeface="Trebuchet MS"/>
                <a:cs typeface="Trebuchet MS"/>
              </a:rPr>
              <a:t>Payment</a:t>
            </a:r>
            <a:r>
              <a:rPr sz="1400" spc="-15" dirty="0"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7296" y="886244"/>
            <a:ext cx="2163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5" dirty="0">
                <a:latin typeface="Trebuchet MS"/>
                <a:cs typeface="Trebuchet MS"/>
              </a:rPr>
              <a:t>Making </a:t>
            </a:r>
            <a:r>
              <a:rPr sz="2400" b="1" spc="105" dirty="0">
                <a:latin typeface="Trebuchet MS"/>
                <a:cs typeface="Trebuchet MS"/>
              </a:rPr>
              <a:t>a</a:t>
            </a:r>
            <a:r>
              <a:rPr sz="2400" b="1" spc="-365" dirty="0">
                <a:latin typeface="Trebuchet MS"/>
                <a:cs typeface="Trebuchet MS"/>
              </a:rPr>
              <a:t> </a:t>
            </a:r>
            <a:r>
              <a:rPr sz="2400" b="1" spc="20" dirty="0">
                <a:latin typeface="Trebuchet MS"/>
                <a:cs typeface="Trebuchet MS"/>
              </a:rPr>
              <a:t>claim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2088019"/>
            <a:ext cx="2934335" cy="2001520"/>
            <a:chOff x="457200" y="2088019"/>
            <a:chExt cx="2934335" cy="2001520"/>
          </a:xfrm>
        </p:grpSpPr>
        <p:sp>
          <p:nvSpPr>
            <p:cNvPr id="4" name="object 4"/>
            <p:cNvSpPr/>
            <p:nvPr/>
          </p:nvSpPr>
          <p:spPr>
            <a:xfrm>
              <a:off x="476250" y="2107069"/>
              <a:ext cx="2857954" cy="19600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50" y="2107069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91204" y="2107069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318135" marR="511809">
              <a:lnSpc>
                <a:spcPct val="107200"/>
              </a:lnSpc>
              <a:spcBef>
                <a:spcPts val="5"/>
              </a:spcBef>
            </a:pPr>
            <a:r>
              <a:rPr sz="1400" spc="-45" dirty="0">
                <a:latin typeface="Arial Black"/>
                <a:cs typeface="Arial Black"/>
              </a:rPr>
              <a:t>If </a:t>
            </a:r>
            <a:r>
              <a:rPr sz="1400" spc="-145" dirty="0">
                <a:latin typeface="Arial Black"/>
                <a:cs typeface="Arial Black"/>
              </a:rPr>
              <a:t>you think you </a:t>
            </a:r>
            <a:r>
              <a:rPr sz="1400" spc="-175" dirty="0">
                <a:latin typeface="Arial Black"/>
                <a:cs typeface="Arial Black"/>
              </a:rPr>
              <a:t>can </a:t>
            </a:r>
            <a:r>
              <a:rPr sz="1400" spc="-145" dirty="0">
                <a:latin typeface="Arial Black"/>
                <a:cs typeface="Arial Black"/>
              </a:rPr>
              <a:t>get </a:t>
            </a:r>
            <a:r>
              <a:rPr sz="1400" spc="-165" dirty="0">
                <a:latin typeface="Arial Black"/>
                <a:cs typeface="Arial Black"/>
              </a:rPr>
              <a:t>Personal  </a:t>
            </a:r>
            <a:r>
              <a:rPr sz="1400" spc="-145" dirty="0">
                <a:latin typeface="Arial Black"/>
                <a:cs typeface="Arial Black"/>
              </a:rPr>
              <a:t>Independence </a:t>
            </a:r>
            <a:r>
              <a:rPr sz="1400" spc="-160" dirty="0">
                <a:latin typeface="Arial Black"/>
                <a:cs typeface="Arial Black"/>
              </a:rPr>
              <a:t>Payment,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40" dirty="0">
                <a:latin typeface="Arial Black"/>
                <a:cs typeface="Arial Black"/>
              </a:rPr>
              <a:t>should  </a:t>
            </a:r>
            <a:r>
              <a:rPr sz="1400" spc="-180" dirty="0">
                <a:latin typeface="Arial Black"/>
                <a:cs typeface="Arial Black"/>
              </a:rPr>
              <a:t>make </a:t>
            </a:r>
            <a:r>
              <a:rPr sz="1400" spc="-140" dirty="0">
                <a:latin typeface="Arial Black"/>
                <a:cs typeface="Arial Black"/>
              </a:rPr>
              <a:t>a</a:t>
            </a:r>
            <a:r>
              <a:rPr sz="1400" spc="-65" dirty="0">
                <a:latin typeface="Arial Black"/>
                <a:cs typeface="Arial Black"/>
              </a:rPr>
              <a:t> </a:t>
            </a:r>
            <a:r>
              <a:rPr sz="1400" spc="-150" dirty="0">
                <a:latin typeface="Arial Black"/>
                <a:cs typeface="Arial Black"/>
              </a:rPr>
              <a:t>claim.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4793018"/>
            <a:ext cx="2934335" cy="2001520"/>
            <a:chOff x="457200" y="4793018"/>
            <a:chExt cx="2934335" cy="2001520"/>
          </a:xfrm>
        </p:grpSpPr>
        <p:sp>
          <p:nvSpPr>
            <p:cNvPr id="8" name="object 8"/>
            <p:cNvSpPr/>
            <p:nvPr/>
          </p:nvSpPr>
          <p:spPr>
            <a:xfrm>
              <a:off x="1275359" y="5239423"/>
              <a:ext cx="1300437" cy="10764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50" y="4812068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91204" y="4812068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7500" marR="546735">
              <a:lnSpc>
                <a:spcPct val="107200"/>
              </a:lnSpc>
              <a:spcBef>
                <a:spcPts val="1460"/>
              </a:spcBef>
            </a:pPr>
            <a:r>
              <a:rPr sz="1400" spc="-225" dirty="0">
                <a:latin typeface="Arial Black"/>
                <a:cs typeface="Arial Black"/>
              </a:rPr>
              <a:t>You </a:t>
            </a:r>
            <a:r>
              <a:rPr sz="1400" spc="-135" dirty="0">
                <a:latin typeface="Arial Black"/>
                <a:cs typeface="Arial Black"/>
              </a:rPr>
              <a:t>do </a:t>
            </a:r>
            <a:r>
              <a:rPr sz="1400" spc="-145" dirty="0">
                <a:latin typeface="Arial Black"/>
                <a:cs typeface="Arial Black"/>
              </a:rPr>
              <a:t>this </a:t>
            </a:r>
            <a:r>
              <a:rPr sz="1400" spc="-160" dirty="0">
                <a:latin typeface="Arial Black"/>
                <a:cs typeface="Arial Black"/>
              </a:rPr>
              <a:t>by </a:t>
            </a:r>
            <a:r>
              <a:rPr sz="1400" spc="-150" dirty="0">
                <a:latin typeface="Arial Black"/>
                <a:cs typeface="Arial Black"/>
              </a:rPr>
              <a:t>contacting </a:t>
            </a:r>
            <a:r>
              <a:rPr sz="1400" spc="-135" dirty="0">
                <a:latin typeface="Arial Black"/>
                <a:cs typeface="Arial Black"/>
              </a:rPr>
              <a:t>the  </a:t>
            </a:r>
            <a:r>
              <a:rPr sz="1400" spc="-140" dirty="0">
                <a:latin typeface="Arial Black"/>
                <a:cs typeface="Arial Black"/>
              </a:rPr>
              <a:t>Department </a:t>
            </a:r>
            <a:r>
              <a:rPr sz="1400" spc="-120" dirty="0">
                <a:latin typeface="Arial Black"/>
                <a:cs typeface="Arial Black"/>
              </a:rPr>
              <a:t>for </a:t>
            </a:r>
            <a:r>
              <a:rPr sz="1400" spc="-160" dirty="0">
                <a:latin typeface="Arial Black"/>
                <a:cs typeface="Arial Black"/>
              </a:rPr>
              <a:t>Work </a:t>
            </a:r>
            <a:r>
              <a:rPr sz="1400" spc="-130" dirty="0">
                <a:latin typeface="Arial Black"/>
                <a:cs typeface="Arial Black"/>
              </a:rPr>
              <a:t>and</a:t>
            </a:r>
            <a:r>
              <a:rPr sz="1400" spc="-90" dirty="0">
                <a:latin typeface="Arial Black"/>
                <a:cs typeface="Arial Black"/>
              </a:rPr>
              <a:t> </a:t>
            </a:r>
            <a:r>
              <a:rPr sz="1400" spc="-170" dirty="0">
                <a:latin typeface="Arial Black"/>
                <a:cs typeface="Arial Black"/>
              </a:rPr>
              <a:t>Pensions.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200" y="7497940"/>
            <a:ext cx="2934335" cy="2001520"/>
            <a:chOff x="457200" y="7497940"/>
            <a:chExt cx="2934335" cy="2001520"/>
          </a:xfrm>
        </p:grpSpPr>
        <p:sp>
          <p:nvSpPr>
            <p:cNvPr id="12" name="object 12"/>
            <p:cNvSpPr/>
            <p:nvPr/>
          </p:nvSpPr>
          <p:spPr>
            <a:xfrm>
              <a:off x="684905" y="7674780"/>
              <a:ext cx="2624007" cy="17609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50" y="7516990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91204" y="7516990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317500" marR="639445">
              <a:lnSpc>
                <a:spcPct val="107200"/>
              </a:lnSpc>
              <a:spcBef>
                <a:spcPts val="5"/>
              </a:spcBef>
            </a:pPr>
            <a:r>
              <a:rPr sz="1400" spc="-270" dirty="0">
                <a:latin typeface="Arial Black"/>
                <a:cs typeface="Arial Black"/>
              </a:rPr>
              <a:t>To </a:t>
            </a:r>
            <a:r>
              <a:rPr sz="1400" spc="-180" dirty="0">
                <a:latin typeface="Arial Black"/>
                <a:cs typeface="Arial Black"/>
              </a:rPr>
              <a:t>make </a:t>
            </a:r>
            <a:r>
              <a:rPr sz="1400" spc="-140" dirty="0">
                <a:latin typeface="Arial Black"/>
                <a:cs typeface="Arial Black"/>
              </a:rPr>
              <a:t>a </a:t>
            </a:r>
            <a:r>
              <a:rPr sz="1400" spc="-165" dirty="0">
                <a:latin typeface="Arial Black"/>
                <a:cs typeface="Arial Black"/>
              </a:rPr>
              <a:t>Personal </a:t>
            </a:r>
            <a:r>
              <a:rPr sz="1400" spc="-145" dirty="0">
                <a:latin typeface="Arial Black"/>
                <a:cs typeface="Arial Black"/>
              </a:rPr>
              <a:t>Independence  </a:t>
            </a:r>
            <a:r>
              <a:rPr sz="1400" spc="-160" dirty="0">
                <a:latin typeface="Arial Black"/>
                <a:cs typeface="Arial Black"/>
              </a:rPr>
              <a:t>Payment </a:t>
            </a:r>
            <a:r>
              <a:rPr sz="1400" spc="-150" dirty="0">
                <a:latin typeface="Arial Black"/>
                <a:cs typeface="Arial Black"/>
              </a:rPr>
              <a:t>claim, </a:t>
            </a:r>
            <a:r>
              <a:rPr sz="1400" spc="-155" dirty="0">
                <a:latin typeface="Arial Black"/>
                <a:cs typeface="Arial Black"/>
              </a:rPr>
              <a:t>call </a:t>
            </a:r>
            <a:r>
              <a:rPr sz="1400" spc="-170" dirty="0">
                <a:latin typeface="Arial Black"/>
                <a:cs typeface="Arial Black"/>
              </a:rPr>
              <a:t>us </a:t>
            </a:r>
            <a:r>
              <a:rPr sz="1400" spc="-145" dirty="0">
                <a:latin typeface="Arial Black"/>
                <a:cs typeface="Arial Black"/>
              </a:rPr>
              <a:t>free </a:t>
            </a:r>
            <a:r>
              <a:rPr sz="1400" spc="-130" dirty="0">
                <a:latin typeface="Arial Black"/>
                <a:cs typeface="Arial Black"/>
              </a:rPr>
              <a:t>on  </a:t>
            </a:r>
            <a:r>
              <a:rPr sz="1400" b="1" spc="5" dirty="0">
                <a:latin typeface="Trebuchet MS"/>
                <a:cs typeface="Trebuchet MS"/>
              </a:rPr>
              <a:t>0800 917</a:t>
            </a:r>
            <a:r>
              <a:rPr sz="1400" b="1" spc="-150" dirty="0">
                <a:latin typeface="Trebuchet MS"/>
                <a:cs typeface="Trebuchet MS"/>
              </a:rPr>
              <a:t> </a:t>
            </a:r>
            <a:r>
              <a:rPr sz="1400" b="1" spc="-25" dirty="0">
                <a:latin typeface="Trebuchet MS"/>
                <a:cs typeface="Trebuchet MS"/>
              </a:rPr>
              <a:t>2222</a:t>
            </a:r>
            <a:r>
              <a:rPr sz="1400" spc="-25" dirty="0"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7202" y="594004"/>
            <a:ext cx="989330" cy="991235"/>
            <a:chOff x="457202" y="594004"/>
            <a:chExt cx="989330" cy="991235"/>
          </a:xfrm>
        </p:grpSpPr>
        <p:sp>
          <p:nvSpPr>
            <p:cNvPr id="16" name="object 16"/>
            <p:cNvSpPr/>
            <p:nvPr/>
          </p:nvSpPr>
          <p:spPr>
            <a:xfrm>
              <a:off x="473074" y="60987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0"/>
                  </a:move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lnTo>
                    <a:pt x="527604" y="956653"/>
                  </a:lnTo>
                  <a:lnTo>
                    <a:pt x="575132" y="949386"/>
                  </a:lnTo>
                  <a:lnTo>
                    <a:pt x="621005" y="937569"/>
                  </a:lnTo>
                  <a:lnTo>
                    <a:pt x="664984" y="921443"/>
                  </a:lnTo>
                  <a:lnTo>
                    <a:pt x="706827" y="901248"/>
                  </a:lnTo>
                  <a:lnTo>
                    <a:pt x="746294" y="877227"/>
                  </a:lnTo>
                  <a:lnTo>
                    <a:pt x="783144" y="849620"/>
                  </a:lnTo>
                  <a:lnTo>
                    <a:pt x="817137" y="818668"/>
                  </a:lnTo>
                  <a:lnTo>
                    <a:pt x="848031" y="784613"/>
                  </a:lnTo>
                  <a:lnTo>
                    <a:pt x="875587" y="747694"/>
                  </a:lnTo>
                  <a:lnTo>
                    <a:pt x="899564" y="708154"/>
                  </a:lnTo>
                  <a:lnTo>
                    <a:pt x="919721" y="666233"/>
                  </a:lnTo>
                  <a:lnTo>
                    <a:pt x="935818" y="622173"/>
                  </a:lnTo>
                  <a:lnTo>
                    <a:pt x="947613" y="576214"/>
                  </a:lnTo>
                  <a:lnTo>
                    <a:pt x="954867" y="528597"/>
                  </a:lnTo>
                  <a:lnTo>
                    <a:pt x="957338" y="479564"/>
                  </a:lnTo>
                  <a:lnTo>
                    <a:pt x="954867" y="430531"/>
                  </a:lnTo>
                  <a:lnTo>
                    <a:pt x="947613" y="382915"/>
                  </a:lnTo>
                  <a:lnTo>
                    <a:pt x="935818" y="336956"/>
                  </a:lnTo>
                  <a:lnTo>
                    <a:pt x="919721" y="292895"/>
                  </a:lnTo>
                  <a:lnTo>
                    <a:pt x="899564" y="250974"/>
                  </a:lnTo>
                  <a:lnTo>
                    <a:pt x="875587" y="211434"/>
                  </a:lnTo>
                  <a:lnTo>
                    <a:pt x="848031" y="174516"/>
                  </a:lnTo>
                  <a:lnTo>
                    <a:pt x="817137" y="140460"/>
                  </a:lnTo>
                  <a:lnTo>
                    <a:pt x="783144" y="109508"/>
                  </a:lnTo>
                  <a:lnTo>
                    <a:pt x="746294" y="81901"/>
                  </a:lnTo>
                  <a:lnTo>
                    <a:pt x="706827" y="57880"/>
                  </a:lnTo>
                  <a:lnTo>
                    <a:pt x="664984" y="37686"/>
                  </a:lnTo>
                  <a:lnTo>
                    <a:pt x="621005" y="21560"/>
                  </a:lnTo>
                  <a:lnTo>
                    <a:pt x="575132" y="9742"/>
                  </a:lnTo>
                  <a:lnTo>
                    <a:pt x="527604" y="2475"/>
                  </a:lnTo>
                  <a:lnTo>
                    <a:pt x="478663" y="0"/>
                  </a:lnTo>
                  <a:close/>
                </a:path>
              </a:pathLst>
            </a:custGeom>
            <a:solidFill>
              <a:srgbClr val="BC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077" y="60987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959129"/>
                  </a:moveTo>
                  <a:lnTo>
                    <a:pt x="527604" y="956653"/>
                  </a:lnTo>
                  <a:lnTo>
                    <a:pt x="575131" y="949386"/>
                  </a:lnTo>
                  <a:lnTo>
                    <a:pt x="621004" y="937569"/>
                  </a:lnTo>
                  <a:lnTo>
                    <a:pt x="664982" y="921443"/>
                  </a:lnTo>
                  <a:lnTo>
                    <a:pt x="706824" y="901248"/>
                  </a:lnTo>
                  <a:lnTo>
                    <a:pt x="746290" y="877227"/>
                  </a:lnTo>
                  <a:lnTo>
                    <a:pt x="783139" y="849620"/>
                  </a:lnTo>
                  <a:lnTo>
                    <a:pt x="817130" y="818668"/>
                  </a:lnTo>
                  <a:lnTo>
                    <a:pt x="848024" y="784613"/>
                  </a:lnTo>
                  <a:lnTo>
                    <a:pt x="875579" y="747694"/>
                  </a:lnTo>
                  <a:lnTo>
                    <a:pt x="899554" y="708154"/>
                  </a:lnTo>
                  <a:lnTo>
                    <a:pt x="919710" y="666233"/>
                  </a:lnTo>
                  <a:lnTo>
                    <a:pt x="935806" y="622173"/>
                  </a:lnTo>
                  <a:lnTo>
                    <a:pt x="947601" y="576214"/>
                  </a:lnTo>
                  <a:lnTo>
                    <a:pt x="954854" y="528597"/>
                  </a:lnTo>
                  <a:lnTo>
                    <a:pt x="957326" y="479564"/>
                  </a:lnTo>
                  <a:lnTo>
                    <a:pt x="954854" y="430531"/>
                  </a:lnTo>
                  <a:lnTo>
                    <a:pt x="947601" y="382915"/>
                  </a:lnTo>
                  <a:lnTo>
                    <a:pt x="935806" y="336956"/>
                  </a:lnTo>
                  <a:lnTo>
                    <a:pt x="919710" y="292895"/>
                  </a:lnTo>
                  <a:lnTo>
                    <a:pt x="899554" y="250974"/>
                  </a:lnTo>
                  <a:lnTo>
                    <a:pt x="875579" y="211434"/>
                  </a:lnTo>
                  <a:lnTo>
                    <a:pt x="848024" y="174516"/>
                  </a:lnTo>
                  <a:lnTo>
                    <a:pt x="817130" y="140460"/>
                  </a:lnTo>
                  <a:lnTo>
                    <a:pt x="783139" y="109508"/>
                  </a:lnTo>
                  <a:lnTo>
                    <a:pt x="746290" y="81901"/>
                  </a:lnTo>
                  <a:lnTo>
                    <a:pt x="706824" y="57880"/>
                  </a:lnTo>
                  <a:lnTo>
                    <a:pt x="664982" y="37686"/>
                  </a:lnTo>
                  <a:lnTo>
                    <a:pt x="621004" y="21560"/>
                  </a:lnTo>
                  <a:lnTo>
                    <a:pt x="575131" y="9742"/>
                  </a:lnTo>
                  <a:lnTo>
                    <a:pt x="527604" y="2475"/>
                  </a:lnTo>
                  <a:lnTo>
                    <a:pt x="478663" y="0"/>
                  </a:ln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close/>
                </a:path>
              </a:pathLst>
            </a:custGeom>
            <a:ln w="31750">
              <a:solidFill>
                <a:srgbClr val="00B3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59209" y="695744"/>
            <a:ext cx="385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>
                <a:latin typeface="Trebuchet MS"/>
                <a:cs typeface="Trebuchet MS"/>
              </a:rPr>
              <a:t>2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6</a:t>
            </a:fld>
            <a:endParaRPr spc="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904938"/>
            <a:ext cx="2934335" cy="2001520"/>
            <a:chOff x="457200" y="904938"/>
            <a:chExt cx="2934335" cy="2001520"/>
          </a:xfrm>
        </p:grpSpPr>
        <p:sp>
          <p:nvSpPr>
            <p:cNvPr id="3" name="object 3"/>
            <p:cNvSpPr/>
            <p:nvPr/>
          </p:nvSpPr>
          <p:spPr>
            <a:xfrm>
              <a:off x="476250" y="1018650"/>
              <a:ext cx="2880748" cy="18682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250" y="923988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1204" y="923988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317500" marR="628015">
              <a:lnSpc>
                <a:spcPct val="107200"/>
              </a:lnSpc>
            </a:pPr>
            <a:r>
              <a:rPr sz="1400" spc="-45" dirty="0">
                <a:latin typeface="Arial Black"/>
                <a:cs typeface="Arial Black"/>
              </a:rPr>
              <a:t>If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50" dirty="0">
                <a:latin typeface="Arial Black"/>
                <a:cs typeface="Arial Black"/>
              </a:rPr>
              <a:t>cannot </a:t>
            </a:r>
            <a:r>
              <a:rPr sz="1400" spc="-140" dirty="0">
                <a:latin typeface="Arial Black"/>
                <a:cs typeface="Arial Black"/>
              </a:rPr>
              <a:t>hear </a:t>
            </a:r>
            <a:r>
              <a:rPr sz="1400" spc="-130" dirty="0">
                <a:latin typeface="Arial Black"/>
                <a:cs typeface="Arial Black"/>
              </a:rPr>
              <a:t>or </a:t>
            </a:r>
            <a:r>
              <a:rPr sz="1400" spc="-185" dirty="0">
                <a:latin typeface="Arial Black"/>
                <a:cs typeface="Arial Black"/>
              </a:rPr>
              <a:t>speak </a:t>
            </a:r>
            <a:r>
              <a:rPr sz="1400" spc="-130" dirty="0">
                <a:latin typeface="Arial Black"/>
                <a:cs typeface="Arial Black"/>
              </a:rPr>
              <a:t>on </a:t>
            </a:r>
            <a:r>
              <a:rPr sz="1400" spc="-135" dirty="0">
                <a:latin typeface="Arial Black"/>
                <a:cs typeface="Arial Black"/>
              </a:rPr>
              <a:t>the  </a:t>
            </a:r>
            <a:r>
              <a:rPr sz="1400" spc="-140" dirty="0">
                <a:latin typeface="Arial Black"/>
                <a:cs typeface="Arial Black"/>
              </a:rPr>
              <a:t>phone, </a:t>
            </a:r>
            <a:r>
              <a:rPr sz="1400" spc="-170" dirty="0">
                <a:latin typeface="Arial Black"/>
                <a:cs typeface="Arial Black"/>
              </a:rPr>
              <a:t>use </a:t>
            </a:r>
            <a:r>
              <a:rPr sz="1400" b="1" dirty="0">
                <a:latin typeface="Trebuchet MS"/>
                <a:cs typeface="Trebuchet MS"/>
              </a:rPr>
              <a:t>Relay</a:t>
            </a:r>
            <a:r>
              <a:rPr sz="1400" b="1" spc="-10" dirty="0">
                <a:latin typeface="Trebuchet MS"/>
                <a:cs typeface="Trebuchet MS"/>
              </a:rPr>
              <a:t> </a:t>
            </a:r>
            <a:r>
              <a:rPr sz="1400" b="1" spc="-35" dirty="0">
                <a:latin typeface="Trebuchet MS"/>
                <a:cs typeface="Trebuchet MS"/>
              </a:rPr>
              <a:t>UK</a:t>
            </a:r>
            <a:r>
              <a:rPr sz="1400" spc="-35" dirty="0">
                <a:latin typeface="Arial Black"/>
                <a:cs typeface="Arial Black"/>
              </a:rPr>
              <a:t>:</a:t>
            </a:r>
            <a:endParaRPr sz="1400">
              <a:latin typeface="Arial Black"/>
              <a:cs typeface="Arial Black"/>
            </a:endParaRPr>
          </a:p>
          <a:p>
            <a:pPr marL="317500">
              <a:lnSpc>
                <a:spcPct val="100000"/>
              </a:lnSpc>
              <a:spcBef>
                <a:spcPts val="685"/>
              </a:spcBef>
            </a:pPr>
            <a:r>
              <a:rPr sz="1400" b="1" spc="5" dirty="0">
                <a:latin typeface="Trebuchet MS"/>
                <a:cs typeface="Trebuchet MS"/>
              </a:rPr>
              <a:t>18001 </a:t>
            </a:r>
            <a:r>
              <a:rPr sz="1400" spc="-130" dirty="0">
                <a:latin typeface="Arial Black"/>
                <a:cs typeface="Arial Black"/>
              </a:rPr>
              <a:t>then </a:t>
            </a:r>
            <a:r>
              <a:rPr sz="1400" b="1" spc="5" dirty="0">
                <a:latin typeface="Trebuchet MS"/>
                <a:cs typeface="Trebuchet MS"/>
              </a:rPr>
              <a:t>0800 328</a:t>
            </a:r>
            <a:r>
              <a:rPr sz="1400" b="1" spc="-229" dirty="0">
                <a:latin typeface="Trebuchet MS"/>
                <a:cs typeface="Trebuchet MS"/>
              </a:rPr>
              <a:t> </a:t>
            </a:r>
            <a:r>
              <a:rPr sz="1400" b="1" spc="5" dirty="0">
                <a:latin typeface="Trebuchet MS"/>
                <a:cs typeface="Trebuchet MS"/>
              </a:rPr>
              <a:t>5644</a:t>
            </a:r>
            <a:endParaRPr sz="1400">
              <a:latin typeface="Trebuchet MS"/>
              <a:cs typeface="Trebuchet MS"/>
            </a:endParaRPr>
          </a:p>
          <a:p>
            <a:pPr marL="317500" marR="580390">
              <a:lnSpc>
                <a:spcPct val="107200"/>
              </a:lnSpc>
              <a:spcBef>
                <a:spcPts val="565"/>
              </a:spcBef>
            </a:pPr>
            <a:r>
              <a:rPr sz="1400" spc="-180" dirty="0">
                <a:latin typeface="Arial Black"/>
                <a:cs typeface="Arial Black"/>
              </a:rPr>
              <a:t>Relay </a:t>
            </a:r>
            <a:r>
              <a:rPr sz="1400" spc="-280" dirty="0">
                <a:latin typeface="Arial Black"/>
                <a:cs typeface="Arial Black"/>
              </a:rPr>
              <a:t>UK </a:t>
            </a:r>
            <a:r>
              <a:rPr sz="1400" spc="-160" dirty="0">
                <a:latin typeface="Arial Black"/>
                <a:cs typeface="Arial Black"/>
              </a:rPr>
              <a:t>used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65" dirty="0">
                <a:latin typeface="Arial Black"/>
                <a:cs typeface="Arial Black"/>
              </a:rPr>
              <a:t>be </a:t>
            </a:r>
            <a:r>
              <a:rPr sz="1400" spc="-175" dirty="0">
                <a:latin typeface="Arial Black"/>
                <a:cs typeface="Arial Black"/>
              </a:rPr>
              <a:t>known </a:t>
            </a:r>
            <a:r>
              <a:rPr sz="1400" spc="-180" dirty="0">
                <a:latin typeface="Arial Black"/>
                <a:cs typeface="Arial Black"/>
              </a:rPr>
              <a:t>as Next  </a:t>
            </a:r>
            <a:r>
              <a:rPr sz="1400" spc="-155" dirty="0">
                <a:latin typeface="Arial Black"/>
                <a:cs typeface="Arial Black"/>
              </a:rPr>
              <a:t>Generation </a:t>
            </a:r>
            <a:r>
              <a:rPr sz="1400" spc="-225" dirty="0">
                <a:latin typeface="Arial Black"/>
                <a:cs typeface="Arial Black"/>
              </a:rPr>
              <a:t>Text</a:t>
            </a:r>
            <a:r>
              <a:rPr sz="1400" spc="-90" dirty="0">
                <a:latin typeface="Arial Black"/>
                <a:cs typeface="Arial Black"/>
              </a:rPr>
              <a:t> </a:t>
            </a:r>
            <a:r>
              <a:rPr sz="1400" spc="-185" dirty="0">
                <a:latin typeface="Arial Black"/>
                <a:cs typeface="Arial Black"/>
              </a:rPr>
              <a:t>(NGT).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3609835"/>
            <a:ext cx="2934335" cy="2001520"/>
            <a:chOff x="457200" y="3609835"/>
            <a:chExt cx="2934335" cy="2001520"/>
          </a:xfrm>
        </p:grpSpPr>
        <p:sp>
          <p:nvSpPr>
            <p:cNvPr id="7" name="object 7"/>
            <p:cNvSpPr/>
            <p:nvPr/>
          </p:nvSpPr>
          <p:spPr>
            <a:xfrm>
              <a:off x="476250" y="3635184"/>
              <a:ext cx="2895892" cy="1956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250" y="3628885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91204" y="3628885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317500" marR="390525">
              <a:lnSpc>
                <a:spcPct val="107200"/>
              </a:lnSpc>
            </a:pPr>
            <a:r>
              <a:rPr sz="1400" spc="-45" dirty="0">
                <a:latin typeface="Arial Black"/>
                <a:cs typeface="Arial Black"/>
              </a:rPr>
              <a:t>If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55" dirty="0">
                <a:latin typeface="Arial Black"/>
                <a:cs typeface="Arial Black"/>
              </a:rPr>
              <a:t>are </a:t>
            </a:r>
            <a:r>
              <a:rPr sz="1400" spc="-130" dirty="0">
                <a:latin typeface="Arial Black"/>
                <a:cs typeface="Arial Black"/>
              </a:rPr>
              <a:t>deaf and </a:t>
            </a:r>
            <a:r>
              <a:rPr sz="1400" spc="-170" dirty="0">
                <a:latin typeface="Arial Black"/>
                <a:cs typeface="Arial Black"/>
              </a:rPr>
              <a:t>use </a:t>
            </a:r>
            <a:r>
              <a:rPr sz="1400" spc="-160" dirty="0">
                <a:latin typeface="Arial Black"/>
                <a:cs typeface="Arial Black"/>
              </a:rPr>
              <a:t>British </a:t>
            </a:r>
            <a:r>
              <a:rPr sz="1400" spc="-170" dirty="0">
                <a:latin typeface="Arial Black"/>
                <a:cs typeface="Arial Black"/>
              </a:rPr>
              <a:t>Sign  </a:t>
            </a:r>
            <a:r>
              <a:rPr sz="1400" spc="-160" dirty="0">
                <a:latin typeface="Arial Black"/>
                <a:cs typeface="Arial Black"/>
              </a:rPr>
              <a:t>Language </a:t>
            </a:r>
            <a:r>
              <a:rPr sz="1400" spc="-145" dirty="0">
                <a:latin typeface="Arial Black"/>
                <a:cs typeface="Arial Black"/>
              </a:rPr>
              <a:t>you may </a:t>
            </a:r>
            <a:r>
              <a:rPr sz="1400" spc="-165" dirty="0">
                <a:latin typeface="Arial Black"/>
                <a:cs typeface="Arial Black"/>
              </a:rPr>
              <a:t>be </a:t>
            </a:r>
            <a:r>
              <a:rPr sz="1400" spc="-145" dirty="0">
                <a:latin typeface="Arial Black"/>
                <a:cs typeface="Arial Black"/>
              </a:rPr>
              <a:t>able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70" dirty="0">
                <a:latin typeface="Arial Black"/>
                <a:cs typeface="Arial Black"/>
              </a:rPr>
              <a:t>use </a:t>
            </a:r>
            <a:r>
              <a:rPr sz="1400" spc="-135" dirty="0">
                <a:latin typeface="Arial Black"/>
                <a:cs typeface="Arial Black"/>
              </a:rPr>
              <a:t>the  </a:t>
            </a:r>
            <a:r>
              <a:rPr sz="1400" b="1" dirty="0">
                <a:latin typeface="Trebuchet MS"/>
                <a:cs typeface="Trebuchet MS"/>
              </a:rPr>
              <a:t>Video Relay </a:t>
            </a:r>
            <a:r>
              <a:rPr sz="1400" b="1" spc="-15" dirty="0">
                <a:latin typeface="Trebuchet MS"/>
                <a:cs typeface="Trebuchet MS"/>
              </a:rPr>
              <a:t>Service </a:t>
            </a:r>
            <a:r>
              <a:rPr sz="1400" spc="-160" dirty="0">
                <a:latin typeface="Arial Black"/>
                <a:cs typeface="Arial Black"/>
              </a:rPr>
              <a:t>(known </a:t>
            </a:r>
            <a:r>
              <a:rPr sz="1400" spc="-180" dirty="0">
                <a:latin typeface="Arial Black"/>
                <a:cs typeface="Arial Black"/>
              </a:rPr>
              <a:t>as</a:t>
            </a:r>
            <a:r>
              <a:rPr sz="1400" spc="-290" dirty="0">
                <a:latin typeface="Arial Black"/>
                <a:cs typeface="Arial Black"/>
              </a:rPr>
              <a:t> </a:t>
            </a:r>
            <a:r>
              <a:rPr sz="1400" spc="-210" dirty="0">
                <a:latin typeface="Arial Black"/>
                <a:cs typeface="Arial Black"/>
              </a:rPr>
              <a:t>VRS).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6028626"/>
            <a:ext cx="46907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latin typeface="Arial Black"/>
                <a:cs typeface="Arial Black"/>
              </a:rPr>
              <a:t>For </a:t>
            </a:r>
            <a:r>
              <a:rPr sz="1400" spc="-150" dirty="0">
                <a:latin typeface="Arial Black"/>
                <a:cs typeface="Arial Black"/>
              </a:rPr>
              <a:t>more </a:t>
            </a:r>
            <a:r>
              <a:rPr sz="1400" spc="-125" dirty="0">
                <a:latin typeface="Arial Black"/>
                <a:cs typeface="Arial Black"/>
              </a:rPr>
              <a:t>information, </a:t>
            </a:r>
            <a:r>
              <a:rPr sz="1400" spc="-145" dirty="0">
                <a:latin typeface="Arial Black"/>
                <a:cs typeface="Arial Black"/>
              </a:rPr>
              <a:t>go </a:t>
            </a:r>
            <a:r>
              <a:rPr sz="1400" spc="-125" dirty="0">
                <a:latin typeface="Arial Black"/>
                <a:cs typeface="Arial Black"/>
              </a:rPr>
              <a:t>to</a:t>
            </a:r>
            <a:r>
              <a:rPr sz="1400" spc="65" dirty="0">
                <a:latin typeface="Arial Black"/>
                <a:cs typeface="Arial Black"/>
              </a:rPr>
              <a:t> </a:t>
            </a:r>
            <a:r>
              <a:rPr sz="1400" u="sng" spc="-130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  <a:hlinkClick r:id="rId4"/>
              </a:rPr>
              <a:t>www.gov.uk</a:t>
            </a:r>
            <a:r>
              <a:rPr sz="1400" u="sng" spc="-130" dirty="0">
                <a:solidFill>
                  <a:srgbClr val="27479B"/>
                </a:solidFill>
                <a:uFill>
                  <a:solidFill>
                    <a:srgbClr val="27479B"/>
                  </a:solidFill>
                </a:uFill>
                <a:latin typeface="Arial Black"/>
                <a:cs typeface="Arial Black"/>
              </a:rPr>
              <a:t>/pip/how-to-claim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200" y="6742786"/>
            <a:ext cx="2934335" cy="2001520"/>
            <a:chOff x="457200" y="6742786"/>
            <a:chExt cx="2934335" cy="2001520"/>
          </a:xfrm>
        </p:grpSpPr>
        <p:sp>
          <p:nvSpPr>
            <p:cNvPr id="12" name="object 12"/>
            <p:cNvSpPr/>
            <p:nvPr/>
          </p:nvSpPr>
          <p:spPr>
            <a:xfrm>
              <a:off x="480599" y="6769786"/>
              <a:ext cx="2739355" cy="19464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50" y="6761836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91204" y="6761836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</a:pPr>
            <a:r>
              <a:rPr sz="1400" spc="-225" dirty="0">
                <a:latin typeface="Arial Black"/>
                <a:cs typeface="Arial Black"/>
              </a:rPr>
              <a:t>You </a:t>
            </a:r>
            <a:r>
              <a:rPr sz="1400" spc="-175" dirty="0">
                <a:latin typeface="Arial Black"/>
                <a:cs typeface="Arial Black"/>
              </a:rPr>
              <a:t>can </a:t>
            </a:r>
            <a:r>
              <a:rPr sz="1400" spc="-155" dirty="0">
                <a:latin typeface="Arial Black"/>
                <a:cs typeface="Arial Black"/>
              </a:rPr>
              <a:t>also claim </a:t>
            </a:r>
            <a:r>
              <a:rPr sz="1400" spc="-160" dirty="0">
                <a:latin typeface="Arial Black"/>
                <a:cs typeface="Arial Black"/>
              </a:rPr>
              <a:t>by</a:t>
            </a:r>
            <a:r>
              <a:rPr sz="1400" spc="-140" dirty="0">
                <a:latin typeface="Arial Black"/>
                <a:cs typeface="Arial Black"/>
              </a:rPr>
              <a:t> </a:t>
            </a:r>
            <a:r>
              <a:rPr sz="1400" spc="-150" dirty="0">
                <a:latin typeface="Arial Black"/>
                <a:cs typeface="Arial Black"/>
              </a:rPr>
              <a:t>post.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7</a:t>
            </a:fld>
            <a:endParaRPr spc="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904938"/>
            <a:ext cx="2934335" cy="2001520"/>
            <a:chOff x="457200" y="904938"/>
            <a:chExt cx="2934335" cy="2001520"/>
          </a:xfrm>
        </p:grpSpPr>
        <p:sp>
          <p:nvSpPr>
            <p:cNvPr id="3" name="object 3"/>
            <p:cNvSpPr/>
            <p:nvPr/>
          </p:nvSpPr>
          <p:spPr>
            <a:xfrm>
              <a:off x="482399" y="937704"/>
              <a:ext cx="2881792" cy="19491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250" y="923988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1204" y="923988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17500" marR="561975">
              <a:lnSpc>
                <a:spcPct val="107200"/>
              </a:lnSpc>
              <a:spcBef>
                <a:spcPts val="1460"/>
              </a:spcBef>
            </a:pPr>
            <a:r>
              <a:rPr sz="1400" spc="-270" dirty="0">
                <a:latin typeface="Arial Black"/>
                <a:cs typeface="Arial Black"/>
              </a:rPr>
              <a:t>To </a:t>
            </a:r>
            <a:r>
              <a:rPr sz="1400" spc="-155" dirty="0">
                <a:latin typeface="Arial Black"/>
                <a:cs typeface="Arial Black"/>
              </a:rPr>
              <a:t>claim </a:t>
            </a:r>
            <a:r>
              <a:rPr sz="1400" spc="-160" dirty="0">
                <a:latin typeface="Arial Black"/>
                <a:cs typeface="Arial Black"/>
              </a:rPr>
              <a:t>by </a:t>
            </a:r>
            <a:r>
              <a:rPr sz="1400" spc="-150" dirty="0">
                <a:latin typeface="Arial Black"/>
                <a:cs typeface="Arial Black"/>
              </a:rPr>
              <a:t>post,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75" dirty="0">
                <a:latin typeface="Arial Black"/>
                <a:cs typeface="Arial Black"/>
              </a:rPr>
              <a:t>can </a:t>
            </a:r>
            <a:r>
              <a:rPr sz="1400" spc="-155" dirty="0">
                <a:latin typeface="Arial Black"/>
                <a:cs typeface="Arial Black"/>
              </a:rPr>
              <a:t>write </a:t>
            </a:r>
            <a:r>
              <a:rPr sz="1400" spc="-170" dirty="0">
                <a:latin typeface="Arial Black"/>
                <a:cs typeface="Arial Black"/>
              </a:rPr>
              <a:t>us </a:t>
            </a:r>
            <a:r>
              <a:rPr sz="1400" spc="-140" dirty="0">
                <a:latin typeface="Arial Black"/>
                <a:cs typeface="Arial Black"/>
              </a:rPr>
              <a:t>a  </a:t>
            </a:r>
            <a:r>
              <a:rPr sz="1400" spc="-135" dirty="0">
                <a:latin typeface="Arial Black"/>
                <a:cs typeface="Arial Black"/>
              </a:rPr>
              <a:t>letter </a:t>
            </a:r>
            <a:r>
              <a:rPr sz="1400" spc="-165" dirty="0">
                <a:latin typeface="Arial Black"/>
                <a:cs typeface="Arial Black"/>
              </a:rPr>
              <a:t>asking </a:t>
            </a:r>
            <a:r>
              <a:rPr sz="1400" spc="-120" dirty="0">
                <a:latin typeface="Arial Black"/>
                <a:cs typeface="Arial Black"/>
              </a:rPr>
              <a:t>for </a:t>
            </a:r>
            <a:r>
              <a:rPr sz="1400" spc="-135" dirty="0">
                <a:latin typeface="Arial Black"/>
                <a:cs typeface="Arial Black"/>
              </a:rPr>
              <a:t>the</a:t>
            </a:r>
            <a:r>
              <a:rPr sz="1400" spc="-70" dirty="0">
                <a:latin typeface="Arial Black"/>
                <a:cs typeface="Arial Black"/>
              </a:rPr>
              <a:t> </a:t>
            </a:r>
            <a:r>
              <a:rPr sz="1400" spc="-125" dirty="0">
                <a:latin typeface="Arial Black"/>
                <a:cs typeface="Arial Black"/>
              </a:rPr>
              <a:t>form.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3609835"/>
            <a:ext cx="2934335" cy="2001520"/>
            <a:chOff x="457200" y="3609835"/>
            <a:chExt cx="2934335" cy="2001520"/>
          </a:xfrm>
        </p:grpSpPr>
        <p:sp>
          <p:nvSpPr>
            <p:cNvPr id="7" name="object 7"/>
            <p:cNvSpPr/>
            <p:nvPr/>
          </p:nvSpPr>
          <p:spPr>
            <a:xfrm>
              <a:off x="653291" y="3982323"/>
              <a:ext cx="2718850" cy="16094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250" y="3628885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91204" y="3628885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20891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645"/>
              </a:spcBef>
            </a:pPr>
            <a:r>
              <a:rPr sz="1400" spc="-145" dirty="0">
                <a:latin typeface="Arial Black"/>
                <a:cs typeface="Arial Black"/>
              </a:rPr>
              <a:t>Our </a:t>
            </a:r>
            <a:r>
              <a:rPr sz="1400" spc="-165" dirty="0">
                <a:latin typeface="Arial Black"/>
                <a:cs typeface="Arial Black"/>
              </a:rPr>
              <a:t>address</a:t>
            </a:r>
            <a:r>
              <a:rPr sz="1400" spc="-100" dirty="0">
                <a:latin typeface="Arial Black"/>
                <a:cs typeface="Arial Black"/>
              </a:rPr>
              <a:t> </a:t>
            </a:r>
            <a:r>
              <a:rPr sz="1400" spc="-160" dirty="0">
                <a:latin typeface="Arial Black"/>
                <a:cs typeface="Arial Black"/>
              </a:rPr>
              <a:t>is:</a:t>
            </a:r>
            <a:endParaRPr sz="1400">
              <a:latin typeface="Arial Black"/>
              <a:cs typeface="Arial Black"/>
            </a:endParaRPr>
          </a:p>
          <a:p>
            <a:pPr marL="317500" marR="744220">
              <a:lnSpc>
                <a:spcPct val="107200"/>
              </a:lnSpc>
              <a:spcBef>
                <a:spcPts val="1415"/>
              </a:spcBef>
            </a:pPr>
            <a:r>
              <a:rPr sz="1400" spc="-165" dirty="0">
                <a:latin typeface="Arial Black"/>
                <a:cs typeface="Arial Black"/>
              </a:rPr>
              <a:t>Personal </a:t>
            </a:r>
            <a:r>
              <a:rPr sz="1400" spc="-145" dirty="0">
                <a:latin typeface="Arial Black"/>
                <a:cs typeface="Arial Black"/>
              </a:rPr>
              <a:t>Independence </a:t>
            </a:r>
            <a:r>
              <a:rPr sz="1400" spc="-160" dirty="0">
                <a:latin typeface="Arial Black"/>
                <a:cs typeface="Arial Black"/>
              </a:rPr>
              <a:t>Payment  </a:t>
            </a:r>
            <a:r>
              <a:rPr sz="1400" spc="-210" dirty="0">
                <a:latin typeface="Arial Black"/>
                <a:cs typeface="Arial Black"/>
              </a:rPr>
              <a:t>New</a:t>
            </a:r>
            <a:r>
              <a:rPr sz="1400" spc="-125" dirty="0">
                <a:latin typeface="Arial Black"/>
                <a:cs typeface="Arial Black"/>
              </a:rPr>
              <a:t> </a:t>
            </a:r>
            <a:r>
              <a:rPr sz="1400" spc="-170" dirty="0">
                <a:latin typeface="Arial Black"/>
                <a:cs typeface="Arial Black"/>
              </a:rPr>
              <a:t>Claims</a:t>
            </a:r>
            <a:endParaRPr sz="1400">
              <a:latin typeface="Arial Black"/>
              <a:cs typeface="Arial Black"/>
            </a:endParaRPr>
          </a:p>
          <a:p>
            <a:pPr marL="317500" marR="1797685">
              <a:lnSpc>
                <a:spcPct val="107200"/>
              </a:lnSpc>
            </a:pPr>
            <a:r>
              <a:rPr sz="1400" spc="-195" dirty="0">
                <a:latin typeface="Arial Black"/>
                <a:cs typeface="Arial Black"/>
              </a:rPr>
              <a:t>Post </a:t>
            </a:r>
            <a:r>
              <a:rPr sz="1400" spc="-140" dirty="0">
                <a:latin typeface="Arial Black"/>
                <a:cs typeface="Arial Black"/>
              </a:rPr>
              <a:t>Handling </a:t>
            </a:r>
            <a:r>
              <a:rPr sz="1400" spc="-180" dirty="0">
                <a:latin typeface="Arial Black"/>
                <a:cs typeface="Arial Black"/>
              </a:rPr>
              <a:t>Site </a:t>
            </a:r>
            <a:r>
              <a:rPr sz="1400" spc="-290" dirty="0">
                <a:latin typeface="Arial Black"/>
                <a:cs typeface="Arial Black"/>
              </a:rPr>
              <a:t>B  </a:t>
            </a:r>
            <a:r>
              <a:rPr sz="1400" spc="-135" dirty="0">
                <a:latin typeface="Arial Black"/>
                <a:cs typeface="Arial Black"/>
              </a:rPr>
              <a:t>Wolverhampton  </a:t>
            </a:r>
            <a:r>
              <a:rPr sz="1400" spc="-145" dirty="0">
                <a:latin typeface="Arial Black"/>
                <a:cs typeface="Arial Black"/>
              </a:rPr>
              <a:t>WV99</a:t>
            </a:r>
            <a:r>
              <a:rPr sz="1400" spc="-130" dirty="0">
                <a:latin typeface="Arial Black"/>
                <a:cs typeface="Arial Black"/>
              </a:rPr>
              <a:t> </a:t>
            </a:r>
            <a:r>
              <a:rPr sz="1400" spc="-185" dirty="0">
                <a:latin typeface="Arial Black"/>
                <a:cs typeface="Arial Black"/>
              </a:rPr>
              <a:t>1AH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8</a:t>
            </a:fld>
            <a:endParaRPr spc="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7296" y="886244"/>
            <a:ext cx="40849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5" dirty="0">
                <a:latin typeface="Trebuchet MS"/>
                <a:cs typeface="Trebuchet MS"/>
              </a:rPr>
              <a:t>Making</a:t>
            </a:r>
            <a:r>
              <a:rPr sz="2400" b="1" spc="-130" dirty="0">
                <a:latin typeface="Trebuchet MS"/>
                <a:cs typeface="Trebuchet MS"/>
              </a:rPr>
              <a:t> </a:t>
            </a:r>
            <a:r>
              <a:rPr sz="2400" b="1" spc="105" dirty="0">
                <a:latin typeface="Trebuchet MS"/>
                <a:cs typeface="Trebuchet MS"/>
              </a:rPr>
              <a:t>a</a:t>
            </a:r>
            <a:r>
              <a:rPr sz="2400" b="1" spc="-125" dirty="0">
                <a:latin typeface="Trebuchet MS"/>
                <a:cs typeface="Trebuchet MS"/>
              </a:rPr>
              <a:t> </a:t>
            </a:r>
            <a:r>
              <a:rPr sz="2400" b="1" spc="20" dirty="0">
                <a:latin typeface="Trebuchet MS"/>
                <a:cs typeface="Trebuchet MS"/>
              </a:rPr>
              <a:t>claim</a:t>
            </a:r>
            <a:r>
              <a:rPr sz="2400" b="1" spc="-13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by</a:t>
            </a:r>
            <a:r>
              <a:rPr sz="2400" b="1" spc="-125" dirty="0">
                <a:latin typeface="Trebuchet MS"/>
                <a:cs typeface="Trebuchet MS"/>
              </a:rPr>
              <a:t> </a:t>
            </a:r>
            <a:r>
              <a:rPr sz="2400" b="1" spc="-15" dirty="0">
                <a:latin typeface="Trebuchet MS"/>
                <a:cs typeface="Trebuchet MS"/>
              </a:rPr>
              <a:t>telephone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2088019"/>
            <a:ext cx="2934335" cy="2001520"/>
            <a:chOff x="457200" y="2088019"/>
            <a:chExt cx="2934335" cy="2001520"/>
          </a:xfrm>
        </p:grpSpPr>
        <p:sp>
          <p:nvSpPr>
            <p:cNvPr id="4" name="object 4"/>
            <p:cNvSpPr/>
            <p:nvPr/>
          </p:nvSpPr>
          <p:spPr>
            <a:xfrm>
              <a:off x="476250" y="2122266"/>
              <a:ext cx="2895892" cy="1947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50" y="2107069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91204" y="2107069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318135" marR="1284605">
              <a:lnSpc>
                <a:spcPct val="107200"/>
              </a:lnSpc>
            </a:pPr>
            <a:r>
              <a:rPr sz="1400" spc="-45" dirty="0">
                <a:latin typeface="Arial Black"/>
                <a:cs typeface="Arial Black"/>
              </a:rPr>
              <a:t>If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50" dirty="0">
                <a:latin typeface="Arial Black"/>
                <a:cs typeface="Arial Black"/>
              </a:rPr>
              <a:t>need </a:t>
            </a:r>
            <a:r>
              <a:rPr sz="1400" spc="-145" dirty="0">
                <a:latin typeface="Arial Black"/>
                <a:cs typeface="Arial Black"/>
              </a:rPr>
              <a:t>support </a:t>
            </a:r>
            <a:r>
              <a:rPr sz="1400" spc="-125" dirty="0">
                <a:latin typeface="Arial Black"/>
                <a:cs typeface="Arial Black"/>
              </a:rPr>
              <a:t>to</a:t>
            </a:r>
            <a:r>
              <a:rPr sz="1400" spc="-160" dirty="0">
                <a:latin typeface="Arial Black"/>
                <a:cs typeface="Arial Black"/>
              </a:rPr>
              <a:t> </a:t>
            </a:r>
            <a:r>
              <a:rPr sz="1400" spc="-155" dirty="0">
                <a:latin typeface="Arial Black"/>
                <a:cs typeface="Arial Black"/>
              </a:rPr>
              <a:t>call  us,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75" dirty="0">
                <a:latin typeface="Arial Black"/>
                <a:cs typeface="Arial Black"/>
              </a:rPr>
              <a:t>can</a:t>
            </a:r>
            <a:r>
              <a:rPr sz="1400" spc="-75" dirty="0">
                <a:latin typeface="Arial Black"/>
                <a:cs typeface="Arial Black"/>
              </a:rPr>
              <a:t> </a:t>
            </a:r>
            <a:r>
              <a:rPr sz="1400" spc="-185" dirty="0">
                <a:latin typeface="Arial Black"/>
                <a:cs typeface="Arial Black"/>
              </a:rPr>
              <a:t>ask:</a:t>
            </a:r>
            <a:endParaRPr sz="1400">
              <a:latin typeface="Arial Black"/>
              <a:cs typeface="Arial Black"/>
            </a:endParaRPr>
          </a:p>
          <a:p>
            <a:pPr marL="546735" indent="-216535">
              <a:lnSpc>
                <a:spcPct val="100000"/>
              </a:lnSpc>
              <a:spcBef>
                <a:spcPts val="969"/>
              </a:spcBef>
              <a:buChar char="•"/>
              <a:tabLst>
                <a:tab pos="546735" algn="l"/>
                <a:tab pos="547370" algn="l"/>
              </a:tabLst>
            </a:pPr>
            <a:r>
              <a:rPr sz="1400" spc="-185" dirty="0">
                <a:latin typeface="Arial Black"/>
                <a:cs typeface="Arial Black"/>
              </a:rPr>
              <a:t>A </a:t>
            </a:r>
            <a:r>
              <a:rPr sz="1400" spc="-125" dirty="0">
                <a:latin typeface="Arial Black"/>
                <a:cs typeface="Arial Black"/>
              </a:rPr>
              <a:t>family </a:t>
            </a:r>
            <a:r>
              <a:rPr sz="1400" spc="-145" dirty="0">
                <a:latin typeface="Arial Black"/>
                <a:cs typeface="Arial Black"/>
              </a:rPr>
              <a:t>member </a:t>
            </a:r>
            <a:r>
              <a:rPr sz="1400" spc="-130" dirty="0">
                <a:latin typeface="Arial Black"/>
                <a:cs typeface="Arial Black"/>
              </a:rPr>
              <a:t>or</a:t>
            </a:r>
            <a:r>
              <a:rPr sz="1400" spc="-40" dirty="0">
                <a:latin typeface="Arial Black"/>
                <a:cs typeface="Arial Black"/>
              </a:rPr>
              <a:t> </a:t>
            </a:r>
            <a:r>
              <a:rPr sz="1400" spc="-125" dirty="0">
                <a:latin typeface="Arial Black"/>
                <a:cs typeface="Arial Black"/>
              </a:rPr>
              <a:t>friend</a:t>
            </a:r>
            <a:endParaRPr sz="1400">
              <a:latin typeface="Arial Black"/>
              <a:cs typeface="Arial Black"/>
            </a:endParaRPr>
          </a:p>
          <a:p>
            <a:pPr marL="546735" indent="-216535">
              <a:lnSpc>
                <a:spcPct val="100000"/>
              </a:lnSpc>
              <a:spcBef>
                <a:spcPts val="685"/>
              </a:spcBef>
              <a:buChar char="•"/>
              <a:tabLst>
                <a:tab pos="546735" algn="l"/>
                <a:tab pos="547370" algn="l"/>
              </a:tabLst>
            </a:pPr>
            <a:r>
              <a:rPr sz="1400" spc="-165" dirty="0">
                <a:latin typeface="Arial Black"/>
                <a:cs typeface="Arial Black"/>
              </a:rPr>
              <a:t>Someone who </a:t>
            </a:r>
            <a:r>
              <a:rPr sz="1400" spc="-155" dirty="0">
                <a:latin typeface="Arial Black"/>
                <a:cs typeface="Arial Black"/>
              </a:rPr>
              <a:t>helps</a:t>
            </a:r>
            <a:r>
              <a:rPr sz="1400" spc="-40" dirty="0">
                <a:latin typeface="Arial Black"/>
                <a:cs typeface="Arial Black"/>
              </a:rPr>
              <a:t> </a:t>
            </a:r>
            <a:r>
              <a:rPr sz="1400" spc="-145" dirty="0">
                <a:latin typeface="Arial Black"/>
                <a:cs typeface="Arial Black"/>
              </a:rPr>
              <a:t>you</a:t>
            </a:r>
            <a:endParaRPr sz="1400">
              <a:latin typeface="Arial Black"/>
              <a:cs typeface="Arial Black"/>
            </a:endParaRPr>
          </a:p>
          <a:p>
            <a:pPr marL="546735" indent="-216535">
              <a:lnSpc>
                <a:spcPct val="100000"/>
              </a:lnSpc>
              <a:spcBef>
                <a:spcPts val="690"/>
              </a:spcBef>
              <a:buChar char="•"/>
              <a:tabLst>
                <a:tab pos="546735" algn="l"/>
                <a:tab pos="547370" algn="l"/>
              </a:tabLst>
            </a:pPr>
            <a:r>
              <a:rPr sz="1400" spc="-185" dirty="0">
                <a:latin typeface="Arial Black"/>
                <a:cs typeface="Arial Black"/>
              </a:rPr>
              <a:t>A </a:t>
            </a:r>
            <a:r>
              <a:rPr sz="1400" spc="-170" dirty="0">
                <a:latin typeface="Arial Black"/>
                <a:cs typeface="Arial Black"/>
              </a:rPr>
              <a:t>carer </a:t>
            </a:r>
            <a:r>
              <a:rPr sz="1400" spc="-130" dirty="0">
                <a:latin typeface="Arial Black"/>
                <a:cs typeface="Arial Black"/>
              </a:rPr>
              <a:t>or </a:t>
            </a:r>
            <a:r>
              <a:rPr sz="1400" spc="-145" dirty="0">
                <a:latin typeface="Arial Black"/>
                <a:cs typeface="Arial Black"/>
              </a:rPr>
              <a:t>support</a:t>
            </a:r>
            <a:r>
              <a:rPr sz="1400" dirty="0">
                <a:latin typeface="Arial Black"/>
                <a:cs typeface="Arial Black"/>
              </a:rPr>
              <a:t> </a:t>
            </a:r>
            <a:r>
              <a:rPr sz="1400" spc="-175" dirty="0">
                <a:latin typeface="Arial Black"/>
                <a:cs typeface="Arial Black"/>
              </a:rPr>
              <a:t>worker.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4793018"/>
            <a:ext cx="2934335" cy="2001520"/>
            <a:chOff x="457200" y="4793018"/>
            <a:chExt cx="2934335" cy="2001520"/>
          </a:xfrm>
        </p:grpSpPr>
        <p:sp>
          <p:nvSpPr>
            <p:cNvPr id="8" name="object 8"/>
            <p:cNvSpPr/>
            <p:nvPr/>
          </p:nvSpPr>
          <p:spPr>
            <a:xfrm>
              <a:off x="476250" y="4856249"/>
              <a:ext cx="2895892" cy="19187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50" y="4812068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91204" y="4812068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317500" marR="495300">
              <a:lnSpc>
                <a:spcPct val="107200"/>
              </a:lnSpc>
            </a:pPr>
            <a:r>
              <a:rPr sz="1400" spc="-45" dirty="0">
                <a:latin typeface="Arial Black"/>
                <a:cs typeface="Arial Black"/>
              </a:rPr>
              <a:t>If </a:t>
            </a:r>
            <a:r>
              <a:rPr sz="1400" spc="-155" dirty="0">
                <a:latin typeface="Arial Black"/>
                <a:cs typeface="Arial Black"/>
              </a:rPr>
              <a:t>someone </a:t>
            </a:r>
            <a:r>
              <a:rPr sz="1400" spc="-190" dirty="0">
                <a:latin typeface="Arial Black"/>
                <a:cs typeface="Arial Black"/>
              </a:rPr>
              <a:t>speaks </a:t>
            </a:r>
            <a:r>
              <a:rPr sz="1400" spc="-130" dirty="0">
                <a:latin typeface="Arial Black"/>
                <a:cs typeface="Arial Black"/>
              </a:rPr>
              <a:t>on </a:t>
            </a:r>
            <a:r>
              <a:rPr sz="1400" spc="-140" dirty="0">
                <a:latin typeface="Arial Black"/>
                <a:cs typeface="Arial Black"/>
              </a:rPr>
              <a:t>your </a:t>
            </a:r>
            <a:r>
              <a:rPr sz="1400" spc="-130" dirty="0">
                <a:latin typeface="Arial Black"/>
                <a:cs typeface="Arial Black"/>
              </a:rPr>
              <a:t>behalf,  </a:t>
            </a:r>
            <a:r>
              <a:rPr sz="1400" spc="-145" dirty="0">
                <a:latin typeface="Arial Black"/>
                <a:cs typeface="Arial Black"/>
              </a:rPr>
              <a:t>you must </a:t>
            </a:r>
            <a:r>
              <a:rPr sz="1400" spc="-165" dirty="0">
                <a:latin typeface="Arial Black"/>
                <a:cs typeface="Arial Black"/>
              </a:rPr>
              <a:t>be </a:t>
            </a:r>
            <a:r>
              <a:rPr sz="1400" spc="-150" dirty="0">
                <a:latin typeface="Arial Black"/>
                <a:cs typeface="Arial Black"/>
              </a:rPr>
              <a:t>with </a:t>
            </a:r>
            <a:r>
              <a:rPr sz="1400" spc="-130" dirty="0">
                <a:latin typeface="Arial Black"/>
                <a:cs typeface="Arial Black"/>
              </a:rPr>
              <a:t>them. </a:t>
            </a:r>
            <a:r>
              <a:rPr sz="1400" spc="-45" dirty="0">
                <a:latin typeface="Arial Black"/>
                <a:cs typeface="Arial Black"/>
              </a:rPr>
              <a:t>If </a:t>
            </a:r>
            <a:r>
              <a:rPr sz="1400" spc="-145" dirty="0">
                <a:latin typeface="Arial Black"/>
                <a:cs typeface="Arial Black"/>
              </a:rPr>
              <a:t>this </a:t>
            </a:r>
            <a:r>
              <a:rPr sz="1400" spc="-175" dirty="0">
                <a:latin typeface="Arial Black"/>
                <a:cs typeface="Arial Black"/>
              </a:rPr>
              <a:t>is </a:t>
            </a:r>
            <a:r>
              <a:rPr sz="1400" spc="-120" dirty="0">
                <a:latin typeface="Arial Black"/>
                <a:cs typeface="Arial Black"/>
              </a:rPr>
              <a:t>not  </a:t>
            </a:r>
            <a:r>
              <a:rPr sz="1400" spc="-160" dirty="0">
                <a:latin typeface="Arial Black"/>
                <a:cs typeface="Arial Black"/>
              </a:rPr>
              <a:t>possible, </a:t>
            </a:r>
            <a:r>
              <a:rPr sz="1400" spc="-215" dirty="0">
                <a:latin typeface="Arial Black"/>
                <a:cs typeface="Arial Black"/>
              </a:rPr>
              <a:t>we </a:t>
            </a:r>
            <a:r>
              <a:rPr sz="1400" spc="-145" dirty="0">
                <a:latin typeface="Arial Black"/>
                <a:cs typeface="Arial Black"/>
              </a:rPr>
              <a:t>may </a:t>
            </a:r>
            <a:r>
              <a:rPr sz="1400" spc="-160" dirty="0">
                <a:latin typeface="Arial Black"/>
                <a:cs typeface="Arial Black"/>
              </a:rPr>
              <a:t>have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60" dirty="0">
                <a:latin typeface="Arial Black"/>
                <a:cs typeface="Arial Black"/>
              </a:rPr>
              <a:t>send </a:t>
            </a:r>
            <a:r>
              <a:rPr sz="1400" spc="-145" dirty="0">
                <a:latin typeface="Arial Black"/>
                <a:cs typeface="Arial Black"/>
              </a:rPr>
              <a:t>you  </a:t>
            </a:r>
            <a:r>
              <a:rPr sz="1400" spc="-140" dirty="0">
                <a:latin typeface="Arial Black"/>
                <a:cs typeface="Arial Black"/>
              </a:rPr>
              <a:t>a </a:t>
            </a:r>
            <a:r>
              <a:rPr sz="1400" spc="-155" dirty="0">
                <a:latin typeface="Arial Black"/>
                <a:cs typeface="Arial Black"/>
              </a:rPr>
              <a:t>claim </a:t>
            </a:r>
            <a:r>
              <a:rPr sz="1400" spc="-120" dirty="0">
                <a:latin typeface="Arial Black"/>
                <a:cs typeface="Arial Black"/>
              </a:rPr>
              <a:t>form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55" dirty="0">
                <a:latin typeface="Arial Black"/>
                <a:cs typeface="Arial Black"/>
              </a:rPr>
              <a:t>complete </a:t>
            </a:r>
            <a:r>
              <a:rPr sz="1400" spc="-145" dirty="0">
                <a:latin typeface="Arial Black"/>
                <a:cs typeface="Arial Black"/>
              </a:rPr>
              <a:t>instead </a:t>
            </a:r>
            <a:r>
              <a:rPr sz="1400" spc="-110" dirty="0">
                <a:latin typeface="Arial Black"/>
                <a:cs typeface="Arial Black"/>
              </a:rPr>
              <a:t>of  </a:t>
            </a:r>
            <a:r>
              <a:rPr sz="1400" spc="-145" dirty="0">
                <a:latin typeface="Arial Black"/>
                <a:cs typeface="Arial Black"/>
              </a:rPr>
              <a:t>claiming </a:t>
            </a:r>
            <a:r>
              <a:rPr sz="1400" spc="-160" dirty="0">
                <a:latin typeface="Arial Black"/>
                <a:cs typeface="Arial Black"/>
              </a:rPr>
              <a:t>by</a:t>
            </a:r>
            <a:r>
              <a:rPr sz="1400" spc="-100" dirty="0">
                <a:latin typeface="Arial Black"/>
                <a:cs typeface="Arial Black"/>
              </a:rPr>
              <a:t> </a:t>
            </a:r>
            <a:r>
              <a:rPr sz="1400" spc="-140" dirty="0">
                <a:latin typeface="Arial Black"/>
                <a:cs typeface="Arial Black"/>
              </a:rPr>
              <a:t>telephone.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200" y="7497940"/>
            <a:ext cx="2934335" cy="2001520"/>
            <a:chOff x="457200" y="7497940"/>
            <a:chExt cx="2934335" cy="2001520"/>
          </a:xfrm>
        </p:grpSpPr>
        <p:sp>
          <p:nvSpPr>
            <p:cNvPr id="12" name="object 12"/>
            <p:cNvSpPr/>
            <p:nvPr/>
          </p:nvSpPr>
          <p:spPr>
            <a:xfrm>
              <a:off x="476250" y="7636910"/>
              <a:ext cx="2895892" cy="18429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50" y="7516990"/>
              <a:ext cx="2896235" cy="1963420"/>
            </a:xfrm>
            <a:custGeom>
              <a:avLst/>
              <a:gdLst/>
              <a:ahLst/>
              <a:cxnLst/>
              <a:rect l="l" t="t" r="r" b="b"/>
              <a:pathLst>
                <a:path w="2896235" h="1963420">
                  <a:moveTo>
                    <a:pt x="0" y="1962899"/>
                  </a:moveTo>
                  <a:lnTo>
                    <a:pt x="2895904" y="1962899"/>
                  </a:lnTo>
                  <a:lnTo>
                    <a:pt x="2895904" y="0"/>
                  </a:lnTo>
                  <a:lnTo>
                    <a:pt x="0" y="0"/>
                  </a:lnTo>
                  <a:lnTo>
                    <a:pt x="0" y="1962899"/>
                  </a:lnTo>
                  <a:close/>
                </a:path>
              </a:pathLst>
            </a:custGeom>
            <a:ln w="38100">
              <a:solidFill>
                <a:srgbClr val="5DC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91204" y="7516990"/>
            <a:ext cx="3712210" cy="1963420"/>
          </a:xfrm>
          <a:prstGeom prst="rect">
            <a:avLst/>
          </a:prstGeom>
          <a:solidFill>
            <a:srgbClr val="BCE3E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317500" marR="345440">
              <a:lnSpc>
                <a:spcPct val="107200"/>
              </a:lnSpc>
            </a:pPr>
            <a:r>
              <a:rPr sz="1400" spc="-45" dirty="0">
                <a:latin typeface="Arial Black"/>
                <a:cs typeface="Arial Black"/>
              </a:rPr>
              <a:t>If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60" dirty="0">
                <a:latin typeface="Arial Black"/>
                <a:cs typeface="Arial Black"/>
              </a:rPr>
              <a:t>have </a:t>
            </a:r>
            <a:r>
              <a:rPr sz="1400" spc="-105" dirty="0">
                <a:latin typeface="Arial Black"/>
                <a:cs typeface="Arial Black"/>
              </a:rPr>
              <a:t>no-one </a:t>
            </a:r>
            <a:r>
              <a:rPr sz="1400" spc="-125" dirty="0">
                <a:latin typeface="Arial Black"/>
                <a:cs typeface="Arial Black"/>
              </a:rPr>
              <a:t>to </a:t>
            </a:r>
            <a:r>
              <a:rPr sz="1400" spc="-135" dirty="0">
                <a:latin typeface="Arial Black"/>
                <a:cs typeface="Arial Black"/>
              </a:rPr>
              <a:t>help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55" dirty="0">
                <a:latin typeface="Arial Black"/>
                <a:cs typeface="Arial Black"/>
              </a:rPr>
              <a:t>call us,  </a:t>
            </a:r>
            <a:r>
              <a:rPr sz="1400" spc="-145" dirty="0">
                <a:latin typeface="Arial Black"/>
                <a:cs typeface="Arial Black"/>
              </a:rPr>
              <a:t>you </a:t>
            </a:r>
            <a:r>
              <a:rPr sz="1400" spc="-140" dirty="0">
                <a:latin typeface="Arial Black"/>
                <a:cs typeface="Arial Black"/>
              </a:rPr>
              <a:t>should </a:t>
            </a:r>
            <a:r>
              <a:rPr sz="1400" spc="-135" dirty="0">
                <a:latin typeface="Arial Black"/>
                <a:cs typeface="Arial Black"/>
              </a:rPr>
              <a:t>still </a:t>
            </a:r>
            <a:r>
              <a:rPr sz="1400" spc="-155" dirty="0">
                <a:latin typeface="Arial Black"/>
                <a:cs typeface="Arial Black"/>
              </a:rPr>
              <a:t>call</a:t>
            </a:r>
            <a:r>
              <a:rPr sz="1400" spc="-70" dirty="0">
                <a:latin typeface="Arial Black"/>
                <a:cs typeface="Arial Black"/>
              </a:rPr>
              <a:t> </a:t>
            </a:r>
            <a:r>
              <a:rPr sz="1400" spc="-160" dirty="0">
                <a:latin typeface="Arial Black"/>
                <a:cs typeface="Arial Black"/>
              </a:rPr>
              <a:t>anyway.</a:t>
            </a:r>
            <a:endParaRPr sz="1400">
              <a:latin typeface="Arial Black"/>
              <a:cs typeface="Arial Black"/>
            </a:endParaRPr>
          </a:p>
          <a:p>
            <a:pPr marL="317500">
              <a:lnSpc>
                <a:spcPct val="100000"/>
              </a:lnSpc>
              <a:spcBef>
                <a:spcPts val="1535"/>
              </a:spcBef>
            </a:pPr>
            <a:r>
              <a:rPr sz="1400" spc="-155" dirty="0">
                <a:latin typeface="Arial Black"/>
                <a:cs typeface="Arial Black"/>
              </a:rPr>
              <a:t>We </a:t>
            </a:r>
            <a:r>
              <a:rPr sz="1400" spc="-145" dirty="0">
                <a:latin typeface="Arial Black"/>
                <a:cs typeface="Arial Black"/>
              </a:rPr>
              <a:t>will support you </a:t>
            </a:r>
            <a:r>
              <a:rPr sz="1400" spc="-125" dirty="0">
                <a:latin typeface="Arial Black"/>
                <a:cs typeface="Arial Black"/>
              </a:rPr>
              <a:t>during </a:t>
            </a:r>
            <a:r>
              <a:rPr sz="1400" spc="-140" dirty="0">
                <a:latin typeface="Arial Black"/>
                <a:cs typeface="Arial Black"/>
              </a:rPr>
              <a:t>your</a:t>
            </a:r>
            <a:r>
              <a:rPr sz="1400" spc="-25" dirty="0">
                <a:latin typeface="Arial Black"/>
                <a:cs typeface="Arial Black"/>
              </a:rPr>
              <a:t> </a:t>
            </a:r>
            <a:r>
              <a:rPr sz="1400" spc="-150" dirty="0">
                <a:latin typeface="Arial Black"/>
                <a:cs typeface="Arial Black"/>
              </a:rPr>
              <a:t>call.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7202" y="594004"/>
            <a:ext cx="989330" cy="991235"/>
            <a:chOff x="457202" y="594004"/>
            <a:chExt cx="989330" cy="991235"/>
          </a:xfrm>
        </p:grpSpPr>
        <p:sp>
          <p:nvSpPr>
            <p:cNvPr id="16" name="object 16"/>
            <p:cNvSpPr/>
            <p:nvPr/>
          </p:nvSpPr>
          <p:spPr>
            <a:xfrm>
              <a:off x="473074" y="60987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0"/>
                  </a:move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lnTo>
                    <a:pt x="527604" y="956653"/>
                  </a:lnTo>
                  <a:lnTo>
                    <a:pt x="575132" y="949386"/>
                  </a:lnTo>
                  <a:lnTo>
                    <a:pt x="621005" y="937569"/>
                  </a:lnTo>
                  <a:lnTo>
                    <a:pt x="664984" y="921443"/>
                  </a:lnTo>
                  <a:lnTo>
                    <a:pt x="706827" y="901248"/>
                  </a:lnTo>
                  <a:lnTo>
                    <a:pt x="746294" y="877227"/>
                  </a:lnTo>
                  <a:lnTo>
                    <a:pt x="783144" y="849620"/>
                  </a:lnTo>
                  <a:lnTo>
                    <a:pt x="817137" y="818668"/>
                  </a:lnTo>
                  <a:lnTo>
                    <a:pt x="848031" y="784613"/>
                  </a:lnTo>
                  <a:lnTo>
                    <a:pt x="875587" y="747694"/>
                  </a:lnTo>
                  <a:lnTo>
                    <a:pt x="899564" y="708154"/>
                  </a:lnTo>
                  <a:lnTo>
                    <a:pt x="919721" y="666233"/>
                  </a:lnTo>
                  <a:lnTo>
                    <a:pt x="935818" y="622173"/>
                  </a:lnTo>
                  <a:lnTo>
                    <a:pt x="947613" y="576214"/>
                  </a:lnTo>
                  <a:lnTo>
                    <a:pt x="954867" y="528597"/>
                  </a:lnTo>
                  <a:lnTo>
                    <a:pt x="957338" y="479564"/>
                  </a:lnTo>
                  <a:lnTo>
                    <a:pt x="954867" y="430531"/>
                  </a:lnTo>
                  <a:lnTo>
                    <a:pt x="947613" y="382915"/>
                  </a:lnTo>
                  <a:lnTo>
                    <a:pt x="935818" y="336956"/>
                  </a:lnTo>
                  <a:lnTo>
                    <a:pt x="919721" y="292895"/>
                  </a:lnTo>
                  <a:lnTo>
                    <a:pt x="899564" y="250974"/>
                  </a:lnTo>
                  <a:lnTo>
                    <a:pt x="875587" y="211434"/>
                  </a:lnTo>
                  <a:lnTo>
                    <a:pt x="848031" y="174516"/>
                  </a:lnTo>
                  <a:lnTo>
                    <a:pt x="817137" y="140460"/>
                  </a:lnTo>
                  <a:lnTo>
                    <a:pt x="783144" y="109508"/>
                  </a:lnTo>
                  <a:lnTo>
                    <a:pt x="746294" y="81901"/>
                  </a:lnTo>
                  <a:lnTo>
                    <a:pt x="706827" y="57880"/>
                  </a:lnTo>
                  <a:lnTo>
                    <a:pt x="664984" y="37686"/>
                  </a:lnTo>
                  <a:lnTo>
                    <a:pt x="621005" y="21560"/>
                  </a:lnTo>
                  <a:lnTo>
                    <a:pt x="575132" y="9742"/>
                  </a:lnTo>
                  <a:lnTo>
                    <a:pt x="527604" y="2475"/>
                  </a:lnTo>
                  <a:lnTo>
                    <a:pt x="478663" y="0"/>
                  </a:lnTo>
                  <a:close/>
                </a:path>
              </a:pathLst>
            </a:custGeom>
            <a:solidFill>
              <a:srgbClr val="BCE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077" y="609879"/>
              <a:ext cx="957580" cy="959485"/>
            </a:xfrm>
            <a:custGeom>
              <a:avLst/>
              <a:gdLst/>
              <a:ahLst/>
              <a:cxnLst/>
              <a:rect l="l" t="t" r="r" b="b"/>
              <a:pathLst>
                <a:path w="957580" h="959485">
                  <a:moveTo>
                    <a:pt x="478663" y="959129"/>
                  </a:moveTo>
                  <a:lnTo>
                    <a:pt x="527604" y="956653"/>
                  </a:lnTo>
                  <a:lnTo>
                    <a:pt x="575131" y="949386"/>
                  </a:lnTo>
                  <a:lnTo>
                    <a:pt x="621004" y="937569"/>
                  </a:lnTo>
                  <a:lnTo>
                    <a:pt x="664982" y="921443"/>
                  </a:lnTo>
                  <a:lnTo>
                    <a:pt x="706824" y="901248"/>
                  </a:lnTo>
                  <a:lnTo>
                    <a:pt x="746290" y="877227"/>
                  </a:lnTo>
                  <a:lnTo>
                    <a:pt x="783139" y="849620"/>
                  </a:lnTo>
                  <a:lnTo>
                    <a:pt x="817130" y="818668"/>
                  </a:lnTo>
                  <a:lnTo>
                    <a:pt x="848024" y="784613"/>
                  </a:lnTo>
                  <a:lnTo>
                    <a:pt x="875579" y="747694"/>
                  </a:lnTo>
                  <a:lnTo>
                    <a:pt x="899554" y="708154"/>
                  </a:lnTo>
                  <a:lnTo>
                    <a:pt x="919710" y="666233"/>
                  </a:lnTo>
                  <a:lnTo>
                    <a:pt x="935806" y="622173"/>
                  </a:lnTo>
                  <a:lnTo>
                    <a:pt x="947601" y="576214"/>
                  </a:lnTo>
                  <a:lnTo>
                    <a:pt x="954854" y="528597"/>
                  </a:lnTo>
                  <a:lnTo>
                    <a:pt x="957326" y="479564"/>
                  </a:lnTo>
                  <a:lnTo>
                    <a:pt x="954854" y="430531"/>
                  </a:lnTo>
                  <a:lnTo>
                    <a:pt x="947601" y="382915"/>
                  </a:lnTo>
                  <a:lnTo>
                    <a:pt x="935806" y="336956"/>
                  </a:lnTo>
                  <a:lnTo>
                    <a:pt x="919710" y="292895"/>
                  </a:lnTo>
                  <a:lnTo>
                    <a:pt x="899554" y="250974"/>
                  </a:lnTo>
                  <a:lnTo>
                    <a:pt x="875579" y="211434"/>
                  </a:lnTo>
                  <a:lnTo>
                    <a:pt x="848024" y="174516"/>
                  </a:lnTo>
                  <a:lnTo>
                    <a:pt x="817130" y="140460"/>
                  </a:lnTo>
                  <a:lnTo>
                    <a:pt x="783139" y="109508"/>
                  </a:lnTo>
                  <a:lnTo>
                    <a:pt x="746290" y="81901"/>
                  </a:lnTo>
                  <a:lnTo>
                    <a:pt x="706824" y="57880"/>
                  </a:lnTo>
                  <a:lnTo>
                    <a:pt x="664982" y="37686"/>
                  </a:lnTo>
                  <a:lnTo>
                    <a:pt x="621004" y="21560"/>
                  </a:lnTo>
                  <a:lnTo>
                    <a:pt x="575131" y="9742"/>
                  </a:lnTo>
                  <a:lnTo>
                    <a:pt x="527604" y="2475"/>
                  </a:lnTo>
                  <a:lnTo>
                    <a:pt x="478663" y="0"/>
                  </a:lnTo>
                  <a:lnTo>
                    <a:pt x="429721" y="2475"/>
                  </a:lnTo>
                  <a:lnTo>
                    <a:pt x="382194" y="9742"/>
                  </a:lnTo>
                  <a:lnTo>
                    <a:pt x="336321" y="21560"/>
                  </a:lnTo>
                  <a:lnTo>
                    <a:pt x="292343" y="37686"/>
                  </a:lnTo>
                  <a:lnTo>
                    <a:pt x="250501" y="57880"/>
                  </a:lnTo>
                  <a:lnTo>
                    <a:pt x="211035" y="81901"/>
                  </a:lnTo>
                  <a:lnTo>
                    <a:pt x="174186" y="109508"/>
                  </a:lnTo>
                  <a:lnTo>
                    <a:pt x="140195" y="140460"/>
                  </a:lnTo>
                  <a:lnTo>
                    <a:pt x="109301" y="174516"/>
                  </a:lnTo>
                  <a:lnTo>
                    <a:pt x="81746" y="211434"/>
                  </a:lnTo>
                  <a:lnTo>
                    <a:pt x="57771" y="250974"/>
                  </a:lnTo>
                  <a:lnTo>
                    <a:pt x="37615" y="292895"/>
                  </a:lnTo>
                  <a:lnTo>
                    <a:pt x="21519" y="336956"/>
                  </a:lnTo>
                  <a:lnTo>
                    <a:pt x="9724" y="382915"/>
                  </a:lnTo>
                  <a:lnTo>
                    <a:pt x="2471" y="430531"/>
                  </a:lnTo>
                  <a:lnTo>
                    <a:pt x="0" y="479564"/>
                  </a:lnTo>
                  <a:lnTo>
                    <a:pt x="2471" y="528597"/>
                  </a:lnTo>
                  <a:lnTo>
                    <a:pt x="9724" y="576214"/>
                  </a:lnTo>
                  <a:lnTo>
                    <a:pt x="21519" y="622173"/>
                  </a:lnTo>
                  <a:lnTo>
                    <a:pt x="37615" y="666233"/>
                  </a:lnTo>
                  <a:lnTo>
                    <a:pt x="57771" y="708154"/>
                  </a:lnTo>
                  <a:lnTo>
                    <a:pt x="81746" y="747694"/>
                  </a:lnTo>
                  <a:lnTo>
                    <a:pt x="109301" y="784613"/>
                  </a:lnTo>
                  <a:lnTo>
                    <a:pt x="140195" y="818668"/>
                  </a:lnTo>
                  <a:lnTo>
                    <a:pt x="174186" y="849620"/>
                  </a:lnTo>
                  <a:lnTo>
                    <a:pt x="211035" y="877227"/>
                  </a:lnTo>
                  <a:lnTo>
                    <a:pt x="250501" y="901248"/>
                  </a:lnTo>
                  <a:lnTo>
                    <a:pt x="292343" y="921443"/>
                  </a:lnTo>
                  <a:lnTo>
                    <a:pt x="336321" y="937569"/>
                  </a:lnTo>
                  <a:lnTo>
                    <a:pt x="382194" y="949386"/>
                  </a:lnTo>
                  <a:lnTo>
                    <a:pt x="429721" y="956653"/>
                  </a:lnTo>
                  <a:lnTo>
                    <a:pt x="478663" y="959129"/>
                  </a:lnTo>
                  <a:close/>
                </a:path>
              </a:pathLst>
            </a:custGeom>
            <a:ln w="31750">
              <a:solidFill>
                <a:srgbClr val="00B3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59209" y="695744"/>
            <a:ext cx="385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>
                <a:latin typeface="Trebuchet MS"/>
                <a:cs typeface="Trebuchet MS"/>
              </a:rPr>
              <a:t>3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pc="25" dirty="0"/>
              <a:t>Page</a:t>
            </a:r>
            <a:r>
              <a:rPr spc="-135" dirty="0"/>
              <a:t> </a:t>
            </a:r>
            <a:fld id="{81D60167-4931-47E6-BA6A-407CBD079E47}" type="slidenum">
              <a:rPr spc="5" dirty="0"/>
              <a:t>9</a:t>
            </a:fld>
            <a:endParaRPr spc="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74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1282</Words>
  <Application>Microsoft Office PowerPoint</Application>
  <PresentationFormat>Custom</PresentationFormat>
  <Paragraphs>252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 Black</vt:lpstr>
      <vt:lpstr>Calibri</vt:lpstr>
      <vt:lpstr>Times New Roman</vt:lpstr>
      <vt:lpstr>Trebuchet MS</vt:lpstr>
      <vt:lpstr>Office Theme</vt:lpstr>
      <vt:lpstr>How to claim</vt:lpstr>
      <vt:lpstr>Contents</vt:lpstr>
      <vt:lpstr>Contents</vt:lpstr>
      <vt:lpstr>1</vt:lpstr>
      <vt:lpstr>PowerPoint Presentation</vt:lpstr>
      <vt:lpstr>2</vt:lpstr>
      <vt:lpstr>PowerPoint Presentation</vt:lpstr>
      <vt:lpstr>PowerPoint Presentation</vt:lpstr>
      <vt:lpstr>3</vt:lpstr>
      <vt:lpstr>PowerPoint Presentation</vt:lpstr>
      <vt:lpstr>PowerPoint Presentation</vt:lpstr>
      <vt:lpstr>PowerPoint Presentation</vt:lpstr>
      <vt:lpstr>4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6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claim Personal Independence Payment (Easy Read)</dc:title>
  <dc:subject>How to claim Personal Independence Payment (Easy Read)</dc:subject>
  <dc:creator>DWP</dc:creator>
  <cp:keywords>; PIP; Personal Independence Payment; DWP; The Department for Work and Pensions; Easy Read</cp:keywords>
  <cp:lastModifiedBy>Paul D. Binningsley</cp:lastModifiedBy>
  <cp:revision>1</cp:revision>
  <dcterms:created xsi:type="dcterms:W3CDTF">2021-03-17T12:36:13Z</dcterms:created>
  <dcterms:modified xsi:type="dcterms:W3CDTF">2021-03-17T12:39:48Z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2020-07-13T00:00:00Z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2021-03-17T00:00:00Z</vt:filetime>
  </property>
</Properties>
</file>