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0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4" r:id="rId14"/>
    <p:sldId id="268" r:id="rId15"/>
    <p:sldId id="269" r:id="rId16"/>
    <p:sldId id="270" r:id="rId17"/>
    <p:sldId id="271" r:id="rId18"/>
    <p:sldId id="272" r:id="rId19"/>
    <p:sldId id="273" r:id="rId20"/>
    <p:sldId id="275" r:id="rId21"/>
    <p:sldId id="276" r:id="rId22"/>
    <p:sldId id="279" r:id="rId23"/>
  </p:sldIdLst>
  <p:sldSz cx="12192000" cy="6858000"/>
  <p:notesSz cx="6865938" cy="9998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sorterViewPr>
    <p:cViewPr>
      <p:scale>
        <a:sx n="100" d="100"/>
        <a:sy n="100" d="100"/>
      </p:scale>
      <p:origin x="0" y="94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8A87A34-81AB-432B-8DAE-1953F412C126}" type="datetimeFigureOut">
              <a:rPr lang="en-US" smtClean="0"/>
              <a:t>3/15/2019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09511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A87A34-81AB-432B-8DAE-1953F412C126}" type="datetimeFigureOut">
              <a:rPr lang="en-US" smtClean="0"/>
              <a:t>3/15/2019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42193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A87A34-81AB-432B-8DAE-1953F412C126}" type="datetimeFigureOut">
              <a:rPr lang="en-US" smtClean="0"/>
              <a:t>3/15/2019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69799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8A87A34-81AB-432B-8DAE-1953F412C126}" type="datetimeFigureOut">
              <a:rPr lang="en-US" smtClean="0"/>
              <a:t>3/15/2019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24064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3/15/2019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97251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8A87A34-81AB-432B-8DAE-1953F412C126}" type="datetimeFigureOut">
              <a:rPr lang="en-US" smtClean="0"/>
              <a:t>3/15/2019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36912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8A87A34-81AB-432B-8DAE-1953F412C126}" type="datetimeFigureOut">
              <a:rPr lang="en-US" smtClean="0"/>
              <a:t>3/15/2019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7764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8A87A34-81AB-432B-8DAE-1953F412C126}" type="datetimeFigureOut">
              <a:rPr lang="en-US" smtClean="0"/>
              <a:t>3/15/2019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90249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88923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94467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3/15/2019</a:t>
            </a:fld>
            <a:endParaRPr lang="en-US" dirty="0"/>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41801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3/15/2019</a:t>
            </a:fld>
            <a:endParaRPr lang="en-US" dirty="0"/>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85913082"/>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solidFill>
                  <a:schemeClr val="accent1"/>
                </a:solidFill>
              </a:rPr>
              <a:t>Making Conversation and Small </a:t>
            </a:r>
            <a:r>
              <a:rPr lang="en-GB" b="1" dirty="0">
                <a:solidFill>
                  <a:schemeClr val="accent1"/>
                </a:solidFill>
              </a:rPr>
              <a:t>T</a:t>
            </a:r>
            <a:r>
              <a:rPr lang="en-GB" b="1" dirty="0" smtClean="0">
                <a:solidFill>
                  <a:schemeClr val="accent1"/>
                </a:solidFill>
              </a:rPr>
              <a:t>alk</a:t>
            </a:r>
            <a:endParaRPr lang="en-GB" b="1" dirty="0">
              <a:solidFill>
                <a:schemeClr val="accent1"/>
              </a:solidFill>
            </a:endParaRPr>
          </a:p>
        </p:txBody>
      </p:sp>
      <p:sp>
        <p:nvSpPr>
          <p:cNvPr id="3" name="Subtitle 2"/>
          <p:cNvSpPr>
            <a:spLocks noGrp="1"/>
          </p:cNvSpPr>
          <p:nvPr>
            <p:ph type="subTitle" idx="1"/>
          </p:nvPr>
        </p:nvSpPr>
        <p:spPr/>
        <p:txBody>
          <a:bodyPr/>
          <a:lstStyle/>
          <a:p>
            <a:r>
              <a:rPr lang="en-GB" dirty="0" smtClean="0"/>
              <a:t>A workshop by Aspiration</a:t>
            </a:r>
            <a:endParaRPr lang="en-GB" dirty="0"/>
          </a:p>
        </p:txBody>
      </p:sp>
      <p:pic>
        <p:nvPicPr>
          <p:cNvPr id="4" name="Picture 2" descr="P:\OPERATIONS\Kingwood Branding\Final Kingwood_Assets_Apr17\Kingwood_Logos\Autism at Kingwood Full Gradient_Strip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062" y="6237311"/>
            <a:ext cx="11797047" cy="36295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P:\OPERATIONS\Kingwood Branding\Final Kingwood_Assets_Apr17\Kingwood_Logos\Primary\Kingwood_Primary_Black_Typ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80713" y="344977"/>
            <a:ext cx="1822396" cy="146553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P:\SERVICES DOCUMENTS AND FOLDERS\Area - Danielle Beaumont-Orr\OAADSS\Information, Advice and Guidance\Draft 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536" y="558820"/>
            <a:ext cx="2483767" cy="7545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81199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solidFill>
              </a:rPr>
              <a:t>Step 3</a:t>
            </a:r>
            <a:endParaRPr lang="en-GB" b="1" dirty="0">
              <a:solidFill>
                <a:schemeClr val="accent1"/>
              </a:solidFill>
            </a:endParaRPr>
          </a:p>
        </p:txBody>
      </p:sp>
      <p:sp>
        <p:nvSpPr>
          <p:cNvPr id="3" name="Content Placeholder 2"/>
          <p:cNvSpPr>
            <a:spLocks noGrp="1"/>
          </p:cNvSpPr>
          <p:nvPr>
            <p:ph idx="1"/>
          </p:nvPr>
        </p:nvSpPr>
        <p:spPr/>
        <p:txBody>
          <a:bodyPr/>
          <a:lstStyle/>
          <a:p>
            <a:r>
              <a:rPr lang="en-GB" dirty="0"/>
              <a:t>Keep things light and positive. Conversations are just as much about an exchange of energy as an exchange of information. To make great conversation and great small talk, you should keep things light, fun, and positive. </a:t>
            </a:r>
            <a:endParaRPr lang="en-GB" dirty="0" smtClean="0"/>
          </a:p>
          <a:p>
            <a:r>
              <a:rPr lang="en-GB" dirty="0" smtClean="0"/>
              <a:t>If </a:t>
            </a:r>
            <a:r>
              <a:rPr lang="en-GB" dirty="0"/>
              <a:t>you're upbeat, ready to smile at a moment's notice, and laugh over things that aren't that funny, then you'll make the other person want to keep talking to you -- even if you're only talking about your </a:t>
            </a:r>
            <a:r>
              <a:rPr lang="en-GB" dirty="0" smtClean="0"/>
              <a:t>favourite </a:t>
            </a:r>
            <a:r>
              <a:rPr lang="en-GB" dirty="0"/>
              <a:t>brands of cereal</a:t>
            </a:r>
            <a:r>
              <a:rPr lang="en-GB" dirty="0" smtClean="0"/>
              <a:t>.</a:t>
            </a:r>
            <a:endParaRPr lang="en-GB" dirty="0"/>
          </a:p>
        </p:txBody>
      </p:sp>
      <p:pic>
        <p:nvPicPr>
          <p:cNvPr id="4" name="Picture 2" descr="P:\OPERATIONS\Kingwood Branding\Final Kingwood_Assets_Apr17\Kingwood_Logos\Autism at Kingwood Full Gradient_Strip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062" y="6237311"/>
            <a:ext cx="11797047" cy="36295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P:\OPERATIONS\Kingwood Branding\Final Kingwood_Assets_Apr17\Kingwood_Logos\Primary\Kingwood_Primary_Black_Typ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69604" y="0"/>
            <a:ext cx="1822396" cy="1465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07214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solidFill>
              </a:rPr>
              <a:t>Step 4</a:t>
            </a:r>
            <a:endParaRPr lang="en-GB" b="1" dirty="0">
              <a:solidFill>
                <a:schemeClr val="accent1"/>
              </a:solidFill>
            </a:endParaRPr>
          </a:p>
        </p:txBody>
      </p:sp>
      <p:sp>
        <p:nvSpPr>
          <p:cNvPr id="3" name="Content Placeholder 2"/>
          <p:cNvSpPr>
            <a:spLocks noGrp="1"/>
          </p:cNvSpPr>
          <p:nvPr>
            <p:ph idx="1"/>
          </p:nvPr>
        </p:nvSpPr>
        <p:spPr/>
        <p:txBody>
          <a:bodyPr/>
          <a:lstStyle/>
          <a:p>
            <a:r>
              <a:rPr lang="en-GB" dirty="0"/>
              <a:t>Start with a small compliment. Just a simple, "I love your </a:t>
            </a:r>
            <a:r>
              <a:rPr lang="en-GB" dirty="0" smtClean="0"/>
              <a:t>shoes </a:t>
            </a:r>
            <a:r>
              <a:rPr lang="en-GB" dirty="0"/>
              <a:t>-- where did you get them?" can get you into a fun conversation about shoe shopping</a:t>
            </a:r>
            <a:r>
              <a:rPr lang="en-GB" dirty="0" smtClean="0"/>
              <a:t>.</a:t>
            </a:r>
          </a:p>
          <a:p>
            <a:r>
              <a:rPr lang="en-GB" dirty="0" smtClean="0"/>
              <a:t>Even </a:t>
            </a:r>
            <a:r>
              <a:rPr lang="en-GB" dirty="0"/>
              <a:t>if the compliment doesn't lead anywhere, it will still make the person feel more appreciated before you start discussing other subjects. You can also use this move earlier, as a way to actually introduce yourself to </a:t>
            </a:r>
            <a:r>
              <a:rPr lang="en-GB" dirty="0" smtClean="0"/>
              <a:t>someone.</a:t>
            </a:r>
            <a:endParaRPr lang="en-GB" dirty="0"/>
          </a:p>
        </p:txBody>
      </p:sp>
      <p:pic>
        <p:nvPicPr>
          <p:cNvPr id="4" name="Picture 2" descr="P:\OPERATIONS\Kingwood Branding\Final Kingwood_Assets_Apr17\Kingwood_Logos\Autism at Kingwood Full Gradient_Strip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062" y="6237311"/>
            <a:ext cx="11797047" cy="36295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P:\OPERATIONS\Kingwood Branding\Final Kingwood_Assets_Apr17\Kingwood_Logos\Primary\Kingwood_Primary_Black_Typ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69604" y="0"/>
            <a:ext cx="1822396" cy="1465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23776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solidFill>
              </a:rPr>
              <a:t>Getting to know you?</a:t>
            </a:r>
            <a:endParaRPr lang="en-GB" b="1" dirty="0">
              <a:solidFill>
                <a:schemeClr val="accent1"/>
              </a:solidFill>
            </a:endParaRPr>
          </a:p>
        </p:txBody>
      </p:sp>
      <p:sp>
        <p:nvSpPr>
          <p:cNvPr id="3" name="Content Placeholder 2"/>
          <p:cNvSpPr>
            <a:spLocks noGrp="1"/>
          </p:cNvSpPr>
          <p:nvPr>
            <p:ph idx="1"/>
          </p:nvPr>
        </p:nvSpPr>
        <p:spPr/>
        <p:txBody>
          <a:bodyPr>
            <a:normAutofit fontScale="92500"/>
          </a:bodyPr>
          <a:lstStyle/>
          <a:p>
            <a:r>
              <a:rPr lang="en-GB" dirty="0" smtClean="0"/>
              <a:t>Spend the next ten minutes getting to know someone in the room-</a:t>
            </a:r>
          </a:p>
          <a:p>
            <a:r>
              <a:rPr lang="en-GB" dirty="0" smtClean="0"/>
              <a:t>Find out something that no one else knows in the room about that person</a:t>
            </a:r>
          </a:p>
          <a:p>
            <a:endParaRPr lang="en-GB" dirty="0"/>
          </a:p>
          <a:p>
            <a:pPr marL="0" indent="0">
              <a:buNone/>
            </a:pPr>
            <a:endParaRPr lang="en-GB" dirty="0"/>
          </a:p>
          <a:p>
            <a:r>
              <a:rPr lang="en-GB" dirty="0" smtClean="0"/>
              <a:t>Feedback to the group-</a:t>
            </a:r>
          </a:p>
          <a:p>
            <a:r>
              <a:rPr lang="en-GB" dirty="0" smtClean="0"/>
              <a:t>What did you find out ?</a:t>
            </a:r>
          </a:p>
          <a:p>
            <a:r>
              <a:rPr lang="en-GB" dirty="0" smtClean="0"/>
              <a:t>How did it feel?</a:t>
            </a:r>
          </a:p>
        </p:txBody>
      </p:sp>
      <p:pic>
        <p:nvPicPr>
          <p:cNvPr id="4" name="Picture 2" descr="P:\OPERATIONS\Kingwood Branding\Final Kingwood_Assets_Apr17\Kingwood_Logos\Autism at Kingwood Full Gradient_Strip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062" y="6237311"/>
            <a:ext cx="11797047" cy="36295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P:\OPERATIONS\Kingwood Branding\Final Kingwood_Assets_Apr17\Kingwood_Logos\Primary\Kingwood_Primary_Black_Typ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69604" y="0"/>
            <a:ext cx="1822396" cy="1465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07428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solidFill>
              </a:rPr>
              <a:t>Finish strong….</a:t>
            </a:r>
            <a:endParaRPr lang="en-GB" b="1" dirty="0">
              <a:solidFill>
                <a:schemeClr val="accent1"/>
              </a:solidFill>
            </a:endParaRPr>
          </a:p>
        </p:txBody>
      </p:sp>
      <p:sp>
        <p:nvSpPr>
          <p:cNvPr id="3" name="Content Placeholder 2"/>
          <p:cNvSpPr>
            <a:spLocks noGrp="1"/>
          </p:cNvSpPr>
          <p:nvPr>
            <p:ph idx="1"/>
          </p:nvPr>
        </p:nvSpPr>
        <p:spPr/>
        <p:txBody>
          <a:bodyPr>
            <a:normAutofit fontScale="92500" lnSpcReduction="20000"/>
          </a:bodyPr>
          <a:lstStyle/>
          <a:p>
            <a:r>
              <a:rPr lang="en-GB" dirty="0"/>
              <a:t>If it's going well, mention hanging out again. </a:t>
            </a:r>
            <a:endParaRPr lang="en-GB" dirty="0" smtClean="0"/>
          </a:p>
          <a:p>
            <a:r>
              <a:rPr lang="en-GB" dirty="0" smtClean="0"/>
              <a:t>If </a:t>
            </a:r>
            <a:r>
              <a:rPr lang="en-GB" dirty="0"/>
              <a:t>you've really enjoyed talking to the person, whether you're developing a </a:t>
            </a:r>
            <a:r>
              <a:rPr lang="en-GB" dirty="0" smtClean="0"/>
              <a:t>friendship </a:t>
            </a:r>
            <a:r>
              <a:rPr lang="en-GB" dirty="0"/>
              <a:t>or </a:t>
            </a:r>
            <a:r>
              <a:rPr lang="en-GB" dirty="0" smtClean="0"/>
              <a:t>more intimate relationship, </a:t>
            </a:r>
            <a:r>
              <a:rPr lang="en-GB" dirty="0"/>
              <a:t>you can say that you really liked talking to this person about a certain subject and ask if the person wants to </a:t>
            </a:r>
            <a:r>
              <a:rPr lang="en-GB" dirty="0" smtClean="0"/>
              <a:t>meet up again </a:t>
            </a:r>
            <a:r>
              <a:rPr lang="en-GB" dirty="0"/>
              <a:t>or get the person's number. </a:t>
            </a:r>
            <a:endParaRPr lang="en-GB" dirty="0" smtClean="0"/>
          </a:p>
          <a:p>
            <a:r>
              <a:rPr lang="en-GB" dirty="0" smtClean="0"/>
              <a:t>Or </a:t>
            </a:r>
            <a:r>
              <a:rPr lang="en-GB" dirty="0"/>
              <a:t>you can just mention a place where you both will be. </a:t>
            </a:r>
            <a:endParaRPr lang="en-GB" dirty="0" smtClean="0"/>
          </a:p>
          <a:p>
            <a:endParaRPr lang="en-GB" dirty="0"/>
          </a:p>
          <a:p>
            <a:endParaRPr lang="en-GB" dirty="0" smtClean="0"/>
          </a:p>
          <a:p>
            <a:r>
              <a:rPr lang="en-GB" b="1" dirty="0" smtClean="0">
                <a:solidFill>
                  <a:schemeClr val="accent1"/>
                </a:solidFill>
              </a:rPr>
              <a:t>How would you initiate another conversation?</a:t>
            </a:r>
            <a:endParaRPr lang="en-GB" b="1" dirty="0">
              <a:solidFill>
                <a:schemeClr val="accent1"/>
              </a:solidFill>
            </a:endParaRPr>
          </a:p>
        </p:txBody>
      </p:sp>
      <p:pic>
        <p:nvPicPr>
          <p:cNvPr id="4" name="Picture 2" descr="P:\OPERATIONS\Kingwood Branding\Final Kingwood_Assets_Apr17\Kingwood_Logos\Autism at Kingwood Full Gradient_Strip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062" y="6237311"/>
            <a:ext cx="11797047" cy="36295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P:\OPERATIONS\Kingwood Branding\Final Kingwood_Assets_Apr17\Kingwood_Logos\Primary\Kingwood_Primary_Black_Typ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69604" y="0"/>
            <a:ext cx="1822396" cy="1465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17387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solidFill>
              </a:rPr>
              <a:t>Moving on from small talk……</a:t>
            </a:r>
            <a:endParaRPr lang="en-GB" b="1" dirty="0">
              <a:solidFill>
                <a:schemeClr val="accent1"/>
              </a:solidFill>
            </a:endParaRPr>
          </a:p>
        </p:txBody>
      </p:sp>
      <p:sp>
        <p:nvSpPr>
          <p:cNvPr id="3" name="Content Placeholder 2"/>
          <p:cNvSpPr>
            <a:spLocks noGrp="1"/>
          </p:cNvSpPr>
          <p:nvPr>
            <p:ph idx="1"/>
          </p:nvPr>
        </p:nvSpPr>
        <p:spPr/>
        <p:txBody>
          <a:bodyPr>
            <a:normAutofit fontScale="92500" lnSpcReduction="20000"/>
          </a:bodyPr>
          <a:lstStyle/>
          <a:p>
            <a:r>
              <a:rPr lang="en-GB" dirty="0" smtClean="0"/>
              <a:t>Finding </a:t>
            </a:r>
            <a:r>
              <a:rPr lang="en-GB" dirty="0"/>
              <a:t>common ground. </a:t>
            </a:r>
            <a:endParaRPr lang="en-GB" dirty="0" smtClean="0"/>
          </a:p>
          <a:p>
            <a:r>
              <a:rPr lang="en-GB" dirty="0" smtClean="0"/>
              <a:t>Common </a:t>
            </a:r>
            <a:r>
              <a:rPr lang="en-GB" dirty="0"/>
              <a:t>ground doesn't mean that you and the other person are both </a:t>
            </a:r>
            <a:r>
              <a:rPr lang="en-GB" dirty="0" smtClean="0"/>
              <a:t>die-hard anime fans. </a:t>
            </a:r>
          </a:p>
          <a:p>
            <a:r>
              <a:rPr lang="en-GB" dirty="0" smtClean="0"/>
              <a:t>It </a:t>
            </a:r>
            <a:r>
              <a:rPr lang="en-GB" dirty="0"/>
              <a:t>can just be as the fact that you've both had to deal with a lot of bad weather that week. Anything that the person can relate to and that establishes a connection, however tenuous, can be considered common ground. </a:t>
            </a:r>
            <a:endParaRPr lang="en-GB" dirty="0" smtClean="0"/>
          </a:p>
          <a:p>
            <a:r>
              <a:rPr lang="en-GB" dirty="0"/>
              <a:t>J</a:t>
            </a:r>
            <a:r>
              <a:rPr lang="en-GB" dirty="0" smtClean="0"/>
              <a:t>ust </a:t>
            </a:r>
            <a:r>
              <a:rPr lang="en-GB" dirty="0"/>
              <a:t>because you don't want to talk about the weather, remember that the "small stuff" can lead you to talk about the things that matter to you. </a:t>
            </a:r>
            <a:endParaRPr lang="en-GB" dirty="0" smtClean="0"/>
          </a:p>
          <a:p>
            <a:pPr marL="0" indent="0">
              <a:buNone/>
            </a:pPr>
            <a:r>
              <a:rPr lang="en-GB" b="1" dirty="0" smtClean="0">
                <a:solidFill>
                  <a:schemeClr val="accent1"/>
                </a:solidFill>
              </a:rPr>
              <a:t>Give an example of common ground?</a:t>
            </a:r>
            <a:endParaRPr lang="en-GB" b="1" dirty="0">
              <a:solidFill>
                <a:schemeClr val="accent1"/>
              </a:solidFill>
            </a:endParaRPr>
          </a:p>
        </p:txBody>
      </p:sp>
      <p:pic>
        <p:nvPicPr>
          <p:cNvPr id="4" name="Picture 2" descr="P:\OPERATIONS\Kingwood Branding\Final Kingwood_Assets_Apr17\Kingwood_Logos\Autism at Kingwood Full Gradient_Strip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062" y="6237311"/>
            <a:ext cx="11797047" cy="36295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P:\OPERATIONS\Kingwood Branding\Final Kingwood_Assets_Apr17\Kingwood_Logos\Primary\Kingwood_Primary_Black_Typ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69604" y="0"/>
            <a:ext cx="1822396" cy="1465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38337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solidFill>
              </a:rPr>
              <a:t>Building up to Conversations</a:t>
            </a:r>
            <a:endParaRPr lang="en-GB" b="1" dirty="0">
              <a:solidFill>
                <a:schemeClr val="accent1"/>
              </a:solidFill>
            </a:endParaRPr>
          </a:p>
        </p:txBody>
      </p:sp>
      <p:sp>
        <p:nvSpPr>
          <p:cNvPr id="3" name="Content Placeholder 2"/>
          <p:cNvSpPr>
            <a:spLocks noGrp="1"/>
          </p:cNvSpPr>
          <p:nvPr>
            <p:ph idx="1"/>
          </p:nvPr>
        </p:nvSpPr>
        <p:spPr/>
        <p:txBody>
          <a:bodyPr>
            <a:normAutofit fontScale="92500" lnSpcReduction="20000"/>
          </a:bodyPr>
          <a:lstStyle/>
          <a:p>
            <a:r>
              <a:rPr lang="en-GB" dirty="0"/>
              <a:t>Reveal something about yourself. </a:t>
            </a:r>
            <a:endParaRPr lang="en-GB" dirty="0" smtClean="0"/>
          </a:p>
          <a:p>
            <a:r>
              <a:rPr lang="en-GB" dirty="0" smtClean="0"/>
              <a:t>Once </a:t>
            </a:r>
            <a:r>
              <a:rPr lang="en-GB" dirty="0"/>
              <a:t>you've established some common ground, you can use it to elaborate and say something a bit more personal. You shouldn't say something so personal that it freaks the person out, like, "I've actually been in love with </a:t>
            </a:r>
            <a:r>
              <a:rPr lang="en-GB" dirty="0" smtClean="0"/>
              <a:t>you </a:t>
            </a:r>
            <a:r>
              <a:rPr lang="en-GB" dirty="0"/>
              <a:t>for the last five years," but you can ease in to talking about yourself just a bit more</a:t>
            </a:r>
            <a:r>
              <a:rPr lang="en-GB" dirty="0" smtClean="0"/>
              <a:t>.</a:t>
            </a:r>
          </a:p>
          <a:p>
            <a:endParaRPr lang="en-GB" dirty="0"/>
          </a:p>
          <a:p>
            <a:endParaRPr lang="en-GB" dirty="0" smtClean="0"/>
          </a:p>
          <a:p>
            <a:r>
              <a:rPr lang="en-GB" b="1" dirty="0" smtClean="0">
                <a:solidFill>
                  <a:schemeClr val="accent1"/>
                </a:solidFill>
              </a:rPr>
              <a:t>Give us an example of something you could reveal about yourself?</a:t>
            </a:r>
            <a:endParaRPr lang="en-GB" b="1" dirty="0">
              <a:solidFill>
                <a:schemeClr val="accent1"/>
              </a:solidFill>
            </a:endParaRPr>
          </a:p>
        </p:txBody>
      </p:sp>
      <p:pic>
        <p:nvPicPr>
          <p:cNvPr id="4" name="Picture 2" descr="P:\OPERATIONS\Kingwood Branding\Final Kingwood_Assets_Apr17\Kingwood_Logos\Autism at Kingwood Full Gradient_Strip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062" y="6237311"/>
            <a:ext cx="11797047" cy="36295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P:\OPERATIONS\Kingwood Branding\Final Kingwood_Assets_Apr17\Kingwood_Logos\Primary\Kingwood_Primary_Black_Typ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69604" y="0"/>
            <a:ext cx="1822396" cy="1465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41046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solidFill>
              </a:rPr>
              <a:t>Engaging someone….</a:t>
            </a:r>
            <a:endParaRPr lang="en-GB" b="1" dirty="0">
              <a:solidFill>
                <a:schemeClr val="accent1"/>
              </a:solidFill>
            </a:endParaRPr>
          </a:p>
        </p:txBody>
      </p:sp>
      <p:sp>
        <p:nvSpPr>
          <p:cNvPr id="3" name="Content Placeholder 2"/>
          <p:cNvSpPr>
            <a:spLocks noGrp="1"/>
          </p:cNvSpPr>
          <p:nvPr>
            <p:ph idx="1"/>
          </p:nvPr>
        </p:nvSpPr>
        <p:spPr/>
        <p:txBody>
          <a:bodyPr>
            <a:normAutofit fontScale="92500" lnSpcReduction="20000"/>
          </a:bodyPr>
          <a:lstStyle/>
          <a:p>
            <a:r>
              <a:rPr lang="en-GB" dirty="0"/>
              <a:t>Engage the other person. </a:t>
            </a:r>
            <a:endParaRPr lang="en-GB" dirty="0" smtClean="0"/>
          </a:p>
          <a:p>
            <a:r>
              <a:rPr lang="en-GB" dirty="0" smtClean="0"/>
              <a:t>Now </a:t>
            </a:r>
            <a:r>
              <a:rPr lang="en-GB" dirty="0"/>
              <a:t>that you've established common ground and have revealed something about yourself, it's time to engage the other person and get her talking by asking her to reveal some information about herself. Don't ask anything too personal, like asking about the person's health, religion, or political views. Just keep it light and fun and ask open-ended questions </a:t>
            </a:r>
            <a:r>
              <a:rPr lang="en-GB" dirty="0" smtClean="0"/>
              <a:t>about </a:t>
            </a:r>
            <a:r>
              <a:rPr lang="en-GB" dirty="0"/>
              <a:t>the person's interests, job, or surroundings</a:t>
            </a:r>
            <a:r>
              <a:rPr lang="en-GB" dirty="0" smtClean="0"/>
              <a:t>.</a:t>
            </a:r>
            <a:endParaRPr lang="en-GB" dirty="0"/>
          </a:p>
          <a:p>
            <a:endParaRPr lang="en-GB" dirty="0" smtClean="0"/>
          </a:p>
          <a:p>
            <a:r>
              <a:rPr lang="en-GB" b="1" dirty="0" smtClean="0">
                <a:solidFill>
                  <a:schemeClr val="accent1"/>
                </a:solidFill>
              </a:rPr>
              <a:t>How can you </a:t>
            </a:r>
            <a:r>
              <a:rPr lang="en-GB" b="1" dirty="0">
                <a:solidFill>
                  <a:schemeClr val="accent1"/>
                </a:solidFill>
              </a:rPr>
              <a:t>engage the other </a:t>
            </a:r>
            <a:r>
              <a:rPr lang="en-GB" b="1" dirty="0" smtClean="0">
                <a:solidFill>
                  <a:schemeClr val="accent1"/>
                </a:solidFill>
              </a:rPr>
              <a:t>person?</a:t>
            </a:r>
          </a:p>
          <a:p>
            <a:r>
              <a:rPr lang="en-GB" b="1" dirty="0" smtClean="0">
                <a:solidFill>
                  <a:schemeClr val="accent1"/>
                </a:solidFill>
              </a:rPr>
              <a:t>Do you know what an open ended question is?</a:t>
            </a:r>
            <a:endParaRPr lang="en-GB" b="1" dirty="0">
              <a:solidFill>
                <a:schemeClr val="accent1"/>
              </a:solidFill>
            </a:endParaRPr>
          </a:p>
        </p:txBody>
      </p:sp>
      <p:pic>
        <p:nvPicPr>
          <p:cNvPr id="4" name="Picture 2" descr="P:\OPERATIONS\Kingwood Branding\Final Kingwood_Assets_Apr17\Kingwood_Logos\Autism at Kingwood Full Gradient_Strip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062" y="6237311"/>
            <a:ext cx="11797047" cy="36295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P:\OPERATIONS\Kingwood Branding\Final Kingwood_Assets_Apr17\Kingwood_Logos\Primary\Kingwood_Primary_Black_Typ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69604" y="0"/>
            <a:ext cx="1822396" cy="1465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98083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solidFill>
              </a:rPr>
              <a:t>Follow up…</a:t>
            </a:r>
            <a:endParaRPr lang="en-GB" b="1" dirty="0">
              <a:solidFill>
                <a:schemeClr val="accent1"/>
              </a:solidFill>
            </a:endParaRPr>
          </a:p>
        </p:txBody>
      </p:sp>
      <p:sp>
        <p:nvSpPr>
          <p:cNvPr id="3" name="Content Placeholder 2"/>
          <p:cNvSpPr>
            <a:spLocks noGrp="1"/>
          </p:cNvSpPr>
          <p:nvPr>
            <p:ph idx="1"/>
          </p:nvPr>
        </p:nvSpPr>
        <p:spPr/>
        <p:txBody>
          <a:bodyPr>
            <a:normAutofit fontScale="85000" lnSpcReduction="20000"/>
          </a:bodyPr>
          <a:lstStyle/>
          <a:p>
            <a:r>
              <a:rPr lang="en-GB" dirty="0"/>
              <a:t>Follow up with a question or statement. </a:t>
            </a:r>
            <a:endParaRPr lang="en-GB" dirty="0" smtClean="0"/>
          </a:p>
          <a:p>
            <a:r>
              <a:rPr lang="en-GB" dirty="0" smtClean="0"/>
              <a:t>The </a:t>
            </a:r>
            <a:r>
              <a:rPr lang="en-GB" dirty="0"/>
              <a:t>person's response will influence whether you follow up with a question, a statement, or a joke. Try to find a balance between questions and statements. Too many questions will make the person feel like he's being interrogated, and too many statements won't give the person room to talk</a:t>
            </a:r>
            <a:r>
              <a:rPr lang="en-GB" dirty="0" smtClean="0"/>
              <a:t>.</a:t>
            </a:r>
          </a:p>
          <a:p>
            <a:endParaRPr lang="en-GB" dirty="0"/>
          </a:p>
          <a:p>
            <a:endParaRPr lang="en-GB" dirty="0" smtClean="0"/>
          </a:p>
          <a:p>
            <a:endParaRPr lang="en-GB" dirty="0"/>
          </a:p>
          <a:p>
            <a:r>
              <a:rPr lang="en-GB" b="1" dirty="0" smtClean="0">
                <a:solidFill>
                  <a:schemeClr val="accent1"/>
                </a:solidFill>
              </a:rPr>
              <a:t>How </a:t>
            </a:r>
            <a:r>
              <a:rPr lang="en-GB" b="1" dirty="0">
                <a:solidFill>
                  <a:schemeClr val="accent1"/>
                </a:solidFill>
              </a:rPr>
              <a:t>can </a:t>
            </a:r>
            <a:r>
              <a:rPr lang="en-GB" b="1" dirty="0" smtClean="0">
                <a:solidFill>
                  <a:schemeClr val="accent1"/>
                </a:solidFill>
              </a:rPr>
              <a:t>you keep </a:t>
            </a:r>
            <a:r>
              <a:rPr lang="en-GB" b="1" dirty="0">
                <a:solidFill>
                  <a:schemeClr val="accent1"/>
                </a:solidFill>
              </a:rPr>
              <a:t>these conversations going </a:t>
            </a:r>
            <a:r>
              <a:rPr lang="en-GB" b="1" dirty="0" smtClean="0">
                <a:solidFill>
                  <a:schemeClr val="accent1"/>
                </a:solidFill>
              </a:rPr>
              <a:t>?</a:t>
            </a:r>
          </a:p>
          <a:p>
            <a:r>
              <a:rPr lang="en-GB" b="1" dirty="0" smtClean="0">
                <a:solidFill>
                  <a:schemeClr val="accent1"/>
                </a:solidFill>
              </a:rPr>
              <a:t>Do you know the difference between a statement and a question?</a:t>
            </a:r>
            <a:endParaRPr lang="en-GB" b="1" dirty="0">
              <a:solidFill>
                <a:schemeClr val="accent1"/>
              </a:solidFill>
            </a:endParaRPr>
          </a:p>
        </p:txBody>
      </p:sp>
      <p:pic>
        <p:nvPicPr>
          <p:cNvPr id="4" name="Picture 2" descr="P:\OPERATIONS\Kingwood Branding\Final Kingwood_Assets_Apr17\Kingwood_Logos\Autism at Kingwood Full Gradient_Strip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062" y="6237311"/>
            <a:ext cx="11797047" cy="36295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P:\OPERATIONS\Kingwood Branding\Final Kingwood_Assets_Apr17\Kingwood_Logos\Primary\Kingwood_Primary_Black_Typ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69604" y="0"/>
            <a:ext cx="1822396" cy="1465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10049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solidFill>
              </a:rPr>
              <a:t>Notice things…..</a:t>
            </a:r>
            <a:endParaRPr lang="en-GB" b="1" dirty="0">
              <a:solidFill>
                <a:schemeClr val="accent1"/>
              </a:solidFill>
            </a:endParaRPr>
          </a:p>
        </p:txBody>
      </p:sp>
      <p:sp>
        <p:nvSpPr>
          <p:cNvPr id="3" name="Content Placeholder 2"/>
          <p:cNvSpPr>
            <a:spLocks noGrp="1"/>
          </p:cNvSpPr>
          <p:nvPr>
            <p:ph idx="1"/>
          </p:nvPr>
        </p:nvSpPr>
        <p:spPr/>
        <p:txBody>
          <a:bodyPr>
            <a:normAutofit fontScale="92500" lnSpcReduction="10000"/>
          </a:bodyPr>
          <a:lstStyle/>
          <a:p>
            <a:r>
              <a:rPr lang="en-GB" dirty="0"/>
              <a:t>Notice your surroundings. </a:t>
            </a:r>
            <a:endParaRPr lang="en-GB" dirty="0" smtClean="0"/>
          </a:p>
          <a:p>
            <a:r>
              <a:rPr lang="en-GB" dirty="0" smtClean="0"/>
              <a:t>Once </a:t>
            </a:r>
            <a:r>
              <a:rPr lang="en-GB" dirty="0"/>
              <a:t>you start really talking to the person and get your back-and-forth banter going, you can also look around for cues for what to talk about next. </a:t>
            </a:r>
            <a:endParaRPr lang="en-GB" dirty="0" smtClean="0"/>
          </a:p>
          <a:p>
            <a:r>
              <a:rPr lang="en-GB" dirty="0" smtClean="0"/>
              <a:t>You </a:t>
            </a:r>
            <a:r>
              <a:rPr lang="en-GB" dirty="0"/>
              <a:t>can notice anything from what the person is wearing or holding, to a sign on the wall that may apply to both of you. </a:t>
            </a:r>
            <a:endParaRPr lang="en-GB" dirty="0" smtClean="0"/>
          </a:p>
          <a:p>
            <a:endParaRPr lang="en-GB" dirty="0"/>
          </a:p>
          <a:p>
            <a:endParaRPr lang="en-GB" dirty="0" smtClean="0"/>
          </a:p>
          <a:p>
            <a:r>
              <a:rPr lang="en-GB" b="1" dirty="0" smtClean="0">
                <a:solidFill>
                  <a:schemeClr val="accent1"/>
                </a:solidFill>
              </a:rPr>
              <a:t>Think of </a:t>
            </a:r>
            <a:r>
              <a:rPr lang="en-GB" b="1" dirty="0">
                <a:solidFill>
                  <a:schemeClr val="accent1"/>
                </a:solidFill>
              </a:rPr>
              <a:t>some things you can </a:t>
            </a:r>
            <a:r>
              <a:rPr lang="en-GB" b="1" dirty="0" smtClean="0">
                <a:solidFill>
                  <a:schemeClr val="accent1"/>
                </a:solidFill>
              </a:rPr>
              <a:t>say</a:t>
            </a:r>
            <a:r>
              <a:rPr lang="en-GB" b="1" dirty="0">
                <a:solidFill>
                  <a:schemeClr val="accent1"/>
                </a:solidFill>
              </a:rPr>
              <a:t>?</a:t>
            </a:r>
          </a:p>
        </p:txBody>
      </p:sp>
      <p:pic>
        <p:nvPicPr>
          <p:cNvPr id="4" name="Picture 2" descr="P:\OPERATIONS\Kingwood Branding\Final Kingwood_Assets_Apr17\Kingwood_Logos\Autism at Kingwood Full Gradient_Strip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062" y="6237311"/>
            <a:ext cx="11797047" cy="36295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P:\OPERATIONS\Kingwood Branding\Final Kingwood_Assets_Apr17\Kingwood_Logos\Primary\Kingwood_Primary_Black_Typ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69604" y="0"/>
            <a:ext cx="1822396" cy="1465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38098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solidFill>
              </a:rPr>
              <a:t>Listen…..</a:t>
            </a:r>
            <a:endParaRPr lang="en-GB" b="1" dirty="0">
              <a:solidFill>
                <a:schemeClr val="accent1"/>
              </a:solidFill>
            </a:endParaRPr>
          </a:p>
        </p:txBody>
      </p:sp>
      <p:sp>
        <p:nvSpPr>
          <p:cNvPr id="3" name="Content Placeholder 2"/>
          <p:cNvSpPr>
            <a:spLocks noGrp="1"/>
          </p:cNvSpPr>
          <p:nvPr>
            <p:ph idx="1"/>
          </p:nvPr>
        </p:nvSpPr>
        <p:spPr/>
        <p:txBody>
          <a:bodyPr>
            <a:normAutofit fontScale="92500" lnSpcReduction="20000"/>
          </a:bodyPr>
          <a:lstStyle/>
          <a:p>
            <a:r>
              <a:rPr lang="en-GB" dirty="0"/>
              <a:t>Take the time to listen. </a:t>
            </a:r>
            <a:endParaRPr lang="en-GB" dirty="0" smtClean="0"/>
          </a:p>
          <a:p>
            <a:r>
              <a:rPr lang="en-GB" dirty="0" smtClean="0"/>
              <a:t>Really </a:t>
            </a:r>
            <a:r>
              <a:rPr lang="en-GB" dirty="0"/>
              <a:t>listening to things that the person says can help you pinpoint new common ground and to steer the conversation in a more fun or productive direction. The person may make a small comment </a:t>
            </a:r>
            <a:r>
              <a:rPr lang="en-GB"/>
              <a:t>that's </a:t>
            </a:r>
            <a:r>
              <a:rPr lang="en-GB" smtClean="0"/>
              <a:t>related </a:t>
            </a:r>
            <a:r>
              <a:rPr lang="en-GB" dirty="0"/>
              <a:t>to your question or topic, so keep your ears open and see if something the person says can trigger a new line of conversation. </a:t>
            </a:r>
            <a:endParaRPr lang="en-GB" dirty="0" smtClean="0"/>
          </a:p>
          <a:p>
            <a:endParaRPr lang="en-GB" dirty="0"/>
          </a:p>
          <a:p>
            <a:endParaRPr lang="en-GB" dirty="0" smtClean="0"/>
          </a:p>
          <a:p>
            <a:r>
              <a:rPr lang="en-GB" b="1" dirty="0" smtClean="0">
                <a:solidFill>
                  <a:schemeClr val="accent1"/>
                </a:solidFill>
              </a:rPr>
              <a:t>Give an example </a:t>
            </a:r>
            <a:r>
              <a:rPr lang="en-GB" b="1" dirty="0">
                <a:solidFill>
                  <a:schemeClr val="accent1"/>
                </a:solidFill>
              </a:rPr>
              <a:t>of how </a:t>
            </a:r>
            <a:r>
              <a:rPr lang="en-GB" b="1" dirty="0" smtClean="0">
                <a:solidFill>
                  <a:schemeClr val="accent1"/>
                </a:solidFill>
              </a:rPr>
              <a:t>you can </a:t>
            </a:r>
            <a:r>
              <a:rPr lang="en-GB" b="1" dirty="0">
                <a:solidFill>
                  <a:schemeClr val="accent1"/>
                </a:solidFill>
              </a:rPr>
              <a:t>pick up on cues and steer a conversation in a new </a:t>
            </a:r>
            <a:r>
              <a:rPr lang="en-GB" b="1" dirty="0" smtClean="0">
                <a:solidFill>
                  <a:schemeClr val="accent1"/>
                </a:solidFill>
              </a:rPr>
              <a:t>direction?</a:t>
            </a:r>
            <a:endParaRPr lang="en-GB" b="1" dirty="0">
              <a:solidFill>
                <a:schemeClr val="accent1"/>
              </a:solidFill>
            </a:endParaRPr>
          </a:p>
        </p:txBody>
      </p:sp>
      <p:pic>
        <p:nvPicPr>
          <p:cNvPr id="4" name="Picture 2" descr="P:\OPERATIONS\Kingwood Branding\Final Kingwood_Assets_Apr17\Kingwood_Logos\Autism at Kingwood Full Gradient_Strip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062" y="6237311"/>
            <a:ext cx="11797047" cy="36295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P:\OPERATIONS\Kingwood Branding\Final Kingwood_Assets_Apr17\Kingwood_Logos\Primary\Kingwood_Primary_Black_Typ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69604" y="0"/>
            <a:ext cx="1822396" cy="1465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92955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solidFill>
              </a:rPr>
              <a:t>What is Small Talk?</a:t>
            </a:r>
            <a:endParaRPr lang="en-GB" b="1" dirty="0">
              <a:solidFill>
                <a:schemeClr val="accent1"/>
              </a:solidFill>
            </a:endParaRPr>
          </a:p>
        </p:txBody>
      </p:sp>
      <p:sp>
        <p:nvSpPr>
          <p:cNvPr id="3" name="Content Placeholder 2"/>
          <p:cNvSpPr>
            <a:spLocks noGrp="1"/>
          </p:cNvSpPr>
          <p:nvPr>
            <p:ph idx="1"/>
          </p:nvPr>
        </p:nvSpPr>
        <p:spPr/>
        <p:txBody>
          <a:bodyPr/>
          <a:lstStyle/>
          <a:p>
            <a:pPr marL="0" indent="0" algn="ctr">
              <a:buNone/>
            </a:pPr>
            <a:endParaRPr lang="en-GB" dirty="0" smtClean="0"/>
          </a:p>
          <a:p>
            <a:pPr marL="0" indent="0">
              <a:buNone/>
            </a:pPr>
            <a:r>
              <a:rPr lang="en-GB" dirty="0" smtClean="0"/>
              <a:t>As </a:t>
            </a:r>
            <a:r>
              <a:rPr lang="en-GB" dirty="0"/>
              <a:t>an adult </a:t>
            </a:r>
            <a:r>
              <a:rPr lang="en-GB" dirty="0" smtClean="0"/>
              <a:t>on the autistic spectrum small </a:t>
            </a:r>
            <a:r>
              <a:rPr lang="en-GB" dirty="0"/>
              <a:t>talk is the most difficult of all communication and yet it is likely the most important communication skill when it comes to developing real </a:t>
            </a:r>
            <a:r>
              <a:rPr lang="en-GB" dirty="0" smtClean="0"/>
              <a:t>relationships.</a:t>
            </a:r>
          </a:p>
          <a:p>
            <a:pPr marL="0" indent="0">
              <a:buNone/>
            </a:pPr>
            <a:endParaRPr lang="en-GB" dirty="0" smtClean="0"/>
          </a:p>
          <a:p>
            <a:pPr marL="0" indent="0">
              <a:buNone/>
            </a:pPr>
            <a:r>
              <a:rPr lang="en-GB" dirty="0"/>
              <a:t>T</a:t>
            </a:r>
            <a:r>
              <a:rPr lang="en-GB" dirty="0" smtClean="0"/>
              <a:t>hink </a:t>
            </a:r>
            <a:r>
              <a:rPr lang="en-GB" dirty="0"/>
              <a:t>of small talk as all the word fluff that people “</a:t>
            </a:r>
            <a:r>
              <a:rPr lang="en-GB" dirty="0" smtClean="0"/>
              <a:t>lacking” the spectrum or the “neuro </a:t>
            </a:r>
            <a:r>
              <a:rPr lang="en-GB" dirty="0" err="1" smtClean="0"/>
              <a:t>typicals</a:t>
            </a:r>
            <a:r>
              <a:rPr lang="en-GB" dirty="0" smtClean="0"/>
              <a:t>” seem </a:t>
            </a:r>
            <a:r>
              <a:rPr lang="en-GB" dirty="0"/>
              <a:t>to require. </a:t>
            </a:r>
          </a:p>
        </p:txBody>
      </p:sp>
      <p:pic>
        <p:nvPicPr>
          <p:cNvPr id="4" name="Picture 2" descr="P:\OPERATIONS\Kingwood Branding\Final Kingwood_Assets_Apr17\Kingwood_Logos\Autism at Kingwood Full Gradient_Strip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062" y="6237311"/>
            <a:ext cx="11797047" cy="36295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P:\OPERATIONS\Kingwood Branding\Final Kingwood_Assets_Apr17\Kingwood_Logos\Primary\Kingwood_Primary_Black_Typ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69604" y="0"/>
            <a:ext cx="1822396" cy="1465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73222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solidFill>
              </a:rPr>
              <a:t>Say Goodbye……..</a:t>
            </a:r>
            <a:endParaRPr lang="en-GB" b="1" dirty="0">
              <a:solidFill>
                <a:schemeClr val="accent1"/>
              </a:solidFill>
            </a:endParaRPr>
          </a:p>
        </p:txBody>
      </p:sp>
      <p:sp>
        <p:nvSpPr>
          <p:cNvPr id="3" name="Content Placeholder 2"/>
          <p:cNvSpPr>
            <a:spLocks noGrp="1"/>
          </p:cNvSpPr>
          <p:nvPr>
            <p:ph idx="1"/>
          </p:nvPr>
        </p:nvSpPr>
        <p:spPr/>
        <p:txBody>
          <a:bodyPr>
            <a:normAutofit fontScale="85000" lnSpcReduction="10000"/>
          </a:bodyPr>
          <a:lstStyle/>
          <a:p>
            <a:r>
              <a:rPr lang="en-GB" dirty="0"/>
              <a:t>Say goodbye nicely. </a:t>
            </a:r>
            <a:endParaRPr lang="en-GB" dirty="0" smtClean="0"/>
          </a:p>
          <a:p>
            <a:r>
              <a:rPr lang="en-GB" dirty="0" smtClean="0"/>
              <a:t>After </a:t>
            </a:r>
            <a:r>
              <a:rPr lang="en-GB" dirty="0"/>
              <a:t>you've made small talk but have to go, whether it's to get back to </a:t>
            </a:r>
            <a:r>
              <a:rPr lang="en-GB" dirty="0" smtClean="0"/>
              <a:t>work </a:t>
            </a:r>
            <a:r>
              <a:rPr lang="en-GB" dirty="0"/>
              <a:t>or to talk to someone </a:t>
            </a:r>
            <a:r>
              <a:rPr lang="en-GB" dirty="0" smtClean="0"/>
              <a:t>else, </a:t>
            </a:r>
            <a:r>
              <a:rPr lang="en-GB" dirty="0"/>
              <a:t>you should make the person feel important, not like you were just </a:t>
            </a:r>
            <a:r>
              <a:rPr lang="en-GB" dirty="0" smtClean="0"/>
              <a:t>killing time </a:t>
            </a:r>
            <a:r>
              <a:rPr lang="en-GB" dirty="0"/>
              <a:t>by talking to </a:t>
            </a:r>
            <a:r>
              <a:rPr lang="en-GB" dirty="0" smtClean="0"/>
              <a:t>them.</a:t>
            </a:r>
          </a:p>
          <a:p>
            <a:endParaRPr lang="en-GB" dirty="0"/>
          </a:p>
          <a:p>
            <a:endParaRPr lang="en-GB" dirty="0" smtClean="0"/>
          </a:p>
          <a:p>
            <a:endParaRPr lang="en-GB" dirty="0"/>
          </a:p>
          <a:p>
            <a:endParaRPr lang="en-GB" dirty="0" smtClean="0"/>
          </a:p>
          <a:p>
            <a:r>
              <a:rPr lang="en-GB" b="1" dirty="0" smtClean="0">
                <a:solidFill>
                  <a:schemeClr val="accent1"/>
                </a:solidFill>
              </a:rPr>
              <a:t>How would you say goodbye to someone new? A friend or family member?</a:t>
            </a:r>
            <a:endParaRPr lang="en-GB" b="1" dirty="0">
              <a:solidFill>
                <a:schemeClr val="accent1"/>
              </a:solidFill>
            </a:endParaRPr>
          </a:p>
        </p:txBody>
      </p:sp>
      <p:pic>
        <p:nvPicPr>
          <p:cNvPr id="4" name="Picture 2" descr="P:\OPERATIONS\Kingwood Branding\Final Kingwood_Assets_Apr17\Kingwood_Logos\Autism at Kingwood Full Gradient_Strip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062" y="6237311"/>
            <a:ext cx="11797047" cy="36295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P:\OPERATIONS\Kingwood Branding\Final Kingwood_Assets_Apr17\Kingwood_Logos\Primary\Kingwood_Primary_Black_Typ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69604" y="0"/>
            <a:ext cx="1822396" cy="1465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96532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solidFill>
              </a:rPr>
              <a:t>A quick recap….</a:t>
            </a:r>
            <a:endParaRPr lang="en-GB" b="1" dirty="0">
              <a:solidFill>
                <a:schemeClr val="accent1"/>
              </a:solidFill>
            </a:endParaRPr>
          </a:p>
        </p:txBody>
      </p:sp>
      <p:sp>
        <p:nvSpPr>
          <p:cNvPr id="3" name="Content Placeholder 2"/>
          <p:cNvSpPr>
            <a:spLocks noGrp="1"/>
          </p:cNvSpPr>
          <p:nvPr>
            <p:ph idx="1"/>
          </p:nvPr>
        </p:nvSpPr>
        <p:spPr>
          <a:xfrm>
            <a:off x="1154954" y="2369713"/>
            <a:ext cx="8825659" cy="3650087"/>
          </a:xfrm>
        </p:spPr>
        <p:txBody>
          <a:bodyPr>
            <a:normAutofit fontScale="70000" lnSpcReduction="20000"/>
          </a:bodyPr>
          <a:lstStyle/>
          <a:p>
            <a:r>
              <a:rPr lang="en-GB" dirty="0" smtClean="0"/>
              <a:t>Remember Small </a:t>
            </a:r>
            <a:r>
              <a:rPr lang="en-GB" dirty="0"/>
              <a:t>T</a:t>
            </a:r>
            <a:r>
              <a:rPr lang="en-GB" dirty="0" smtClean="0"/>
              <a:t>alk is the word fluff that the Neuro </a:t>
            </a:r>
            <a:r>
              <a:rPr lang="en-GB" dirty="0" err="1" smtClean="0"/>
              <a:t>Typicals</a:t>
            </a:r>
            <a:r>
              <a:rPr lang="en-GB" dirty="0" smtClean="0"/>
              <a:t> perceive as the norm.</a:t>
            </a:r>
          </a:p>
          <a:p>
            <a:pPr marL="0" indent="0">
              <a:buNone/>
            </a:pPr>
            <a:endParaRPr lang="en-GB" dirty="0" smtClean="0"/>
          </a:p>
          <a:p>
            <a:r>
              <a:rPr lang="en-GB" dirty="0" smtClean="0"/>
              <a:t>Remember the simple </a:t>
            </a:r>
            <a:r>
              <a:rPr lang="en-GB" dirty="0"/>
              <a:t>steps; </a:t>
            </a:r>
            <a:endParaRPr lang="en-GB" dirty="0" smtClean="0"/>
          </a:p>
          <a:p>
            <a:r>
              <a:rPr lang="en-GB" dirty="0" smtClean="0"/>
              <a:t>Have </a:t>
            </a:r>
            <a:r>
              <a:rPr lang="en-GB" dirty="0"/>
              <a:t>approachable body language</a:t>
            </a:r>
            <a:r>
              <a:rPr lang="en-GB" dirty="0" smtClean="0"/>
              <a:t>.</a:t>
            </a:r>
          </a:p>
          <a:p>
            <a:r>
              <a:rPr lang="en-GB" dirty="0"/>
              <a:t>Give a friendly greeting</a:t>
            </a:r>
            <a:r>
              <a:rPr lang="en-GB" dirty="0" smtClean="0"/>
              <a:t>.</a:t>
            </a:r>
          </a:p>
          <a:p>
            <a:r>
              <a:rPr lang="en-GB" dirty="0"/>
              <a:t>Keep things light and positive</a:t>
            </a:r>
            <a:r>
              <a:rPr lang="en-GB" dirty="0" smtClean="0"/>
              <a:t>.</a:t>
            </a:r>
          </a:p>
          <a:p>
            <a:r>
              <a:rPr lang="en-GB" dirty="0"/>
              <a:t>Start with a small compliment</a:t>
            </a:r>
            <a:r>
              <a:rPr lang="en-GB" dirty="0" smtClean="0"/>
              <a:t>.</a:t>
            </a:r>
          </a:p>
          <a:p>
            <a:endParaRPr lang="en-GB" dirty="0" smtClean="0"/>
          </a:p>
          <a:p>
            <a:r>
              <a:rPr lang="en-GB" dirty="0"/>
              <a:t>Find common </a:t>
            </a:r>
            <a:r>
              <a:rPr lang="en-GB" dirty="0" smtClean="0"/>
              <a:t>ground- turn your small talk into a conversation. </a:t>
            </a:r>
          </a:p>
          <a:p>
            <a:pPr marL="0" indent="0">
              <a:buNone/>
            </a:pPr>
            <a:endParaRPr lang="en-GB" dirty="0" smtClean="0"/>
          </a:p>
          <a:p>
            <a:endParaRPr lang="en-GB" dirty="0"/>
          </a:p>
        </p:txBody>
      </p:sp>
      <p:pic>
        <p:nvPicPr>
          <p:cNvPr id="4" name="Picture 2" descr="P:\OPERATIONS\Kingwood Branding\Final Kingwood_Assets_Apr17\Kingwood_Logos\Autism at Kingwood Full Gradient_Strip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062" y="6237311"/>
            <a:ext cx="11797047" cy="36295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P:\OPERATIONS\Kingwood Branding\Final Kingwood_Assets_Apr17\Kingwood_Logos\Primary\Kingwood_Primary_Black_Typ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69604" y="0"/>
            <a:ext cx="1822396" cy="1465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30892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solidFill>
              </a:rPr>
              <a:t>Communication- it takes two!</a:t>
            </a:r>
            <a:endParaRPr lang="en-GB" b="1" dirty="0">
              <a:solidFill>
                <a:schemeClr val="accent1"/>
              </a:solidFill>
            </a:endParaRPr>
          </a:p>
        </p:txBody>
      </p:sp>
      <p:sp>
        <p:nvSpPr>
          <p:cNvPr id="3" name="Content Placeholder 2"/>
          <p:cNvSpPr>
            <a:spLocks noGrp="1"/>
          </p:cNvSpPr>
          <p:nvPr>
            <p:ph idx="1"/>
          </p:nvPr>
        </p:nvSpPr>
        <p:spPr/>
        <p:txBody>
          <a:bodyPr>
            <a:normAutofit lnSpcReduction="10000"/>
          </a:bodyPr>
          <a:lstStyle/>
          <a:p>
            <a:r>
              <a:rPr lang="en-GB" dirty="0" smtClean="0"/>
              <a:t>The most important thing to remember about small talk and communication is- it takes two.</a:t>
            </a:r>
          </a:p>
          <a:p>
            <a:r>
              <a:rPr lang="en-GB" dirty="0" smtClean="0"/>
              <a:t>You can only make a conversation when someone else is willing to engage.</a:t>
            </a:r>
          </a:p>
          <a:p>
            <a:r>
              <a:rPr lang="en-GB" dirty="0"/>
              <a:t>Don’t take </a:t>
            </a:r>
            <a:r>
              <a:rPr lang="en-GB"/>
              <a:t>it </a:t>
            </a:r>
            <a:r>
              <a:rPr lang="en-GB" smtClean="0"/>
              <a:t>too </a:t>
            </a:r>
            <a:r>
              <a:rPr lang="en-GB" dirty="0"/>
              <a:t>personally not all small talk will turn to a </a:t>
            </a:r>
            <a:r>
              <a:rPr lang="en-GB" dirty="0" smtClean="0"/>
              <a:t>conversation- not everyone will be a good match for you.</a:t>
            </a:r>
          </a:p>
          <a:p>
            <a:r>
              <a:rPr lang="en-GB" dirty="0" smtClean="0"/>
              <a:t>We all have good and bad days- and even the Neuro Typical find the Small </a:t>
            </a:r>
            <a:r>
              <a:rPr lang="en-GB" dirty="0"/>
              <a:t>T</a:t>
            </a:r>
            <a:r>
              <a:rPr lang="en-GB" dirty="0" smtClean="0"/>
              <a:t>alk difficult sometimes.</a:t>
            </a:r>
          </a:p>
          <a:p>
            <a:r>
              <a:rPr lang="en-GB" dirty="0" smtClean="0"/>
              <a:t>Practice makes perfect- small talk can be done in small steps.</a:t>
            </a:r>
          </a:p>
        </p:txBody>
      </p:sp>
      <p:pic>
        <p:nvPicPr>
          <p:cNvPr id="4" name="Picture 2" descr="P:\OPERATIONS\Kingwood Branding\Final Kingwood_Assets_Apr17\Kingwood_Logos\Autism at Kingwood Full Gradient_Strip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062" y="6237311"/>
            <a:ext cx="11797047" cy="36295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P:\OPERATIONS\Kingwood Branding\Final Kingwood_Assets_Apr17\Kingwood_Logos\Primary\Kingwood_Primary_Black_Typ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69604" y="0"/>
            <a:ext cx="1822396" cy="1465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65990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solidFill>
              </a:rPr>
              <a:t>Small Talk and the Neuro Typical……</a:t>
            </a:r>
            <a:endParaRPr lang="en-GB" b="1" dirty="0">
              <a:solidFill>
                <a:schemeClr val="accent1"/>
              </a:solidFill>
            </a:endParaRPr>
          </a:p>
        </p:txBody>
      </p:sp>
      <p:sp>
        <p:nvSpPr>
          <p:cNvPr id="3" name="Content Placeholder 2"/>
          <p:cNvSpPr>
            <a:spLocks noGrp="1"/>
          </p:cNvSpPr>
          <p:nvPr>
            <p:ph idx="1"/>
          </p:nvPr>
        </p:nvSpPr>
        <p:spPr/>
        <p:txBody>
          <a:bodyPr>
            <a:normAutofit fontScale="92500"/>
          </a:bodyPr>
          <a:lstStyle/>
          <a:p>
            <a:pPr marL="0" indent="0">
              <a:buNone/>
            </a:pPr>
            <a:r>
              <a:rPr lang="en-GB" dirty="0" smtClean="0"/>
              <a:t>Neuro typical people expect small talk. It is a part of that ever illusive word “communication”– that word that all neuro typical people are wired to naturally understand and need never be taught. </a:t>
            </a:r>
          </a:p>
          <a:p>
            <a:pPr marL="0" indent="0">
              <a:buNone/>
            </a:pPr>
            <a:r>
              <a:rPr lang="en-GB" dirty="0" smtClean="0"/>
              <a:t>People like yourselves on the Autistic Spectrum, on the other hand, have a neurology that does not permit you to automatically pick up all the hidden understanding of communication and words.</a:t>
            </a:r>
          </a:p>
          <a:p>
            <a:pPr marL="0" indent="0">
              <a:buNone/>
            </a:pPr>
            <a:r>
              <a:rPr lang="en-GB" dirty="0" smtClean="0">
                <a:solidFill>
                  <a:schemeClr val="accent1"/>
                </a:solidFill>
              </a:rPr>
              <a:t>Small talk which can often mean very little becomes a </a:t>
            </a:r>
            <a:r>
              <a:rPr lang="en-GB" b="1" u="sng" dirty="0" smtClean="0">
                <a:solidFill>
                  <a:schemeClr val="accent1"/>
                </a:solidFill>
              </a:rPr>
              <a:t>BIG</a:t>
            </a:r>
            <a:r>
              <a:rPr lang="en-GB" dirty="0" smtClean="0">
                <a:solidFill>
                  <a:schemeClr val="accent1"/>
                </a:solidFill>
              </a:rPr>
              <a:t> deal in the social arena because it is expected as normal- understandably this can make things difficult for people on the Spectrum.</a:t>
            </a:r>
            <a:endParaRPr lang="en-GB" dirty="0">
              <a:solidFill>
                <a:schemeClr val="accent1"/>
              </a:solidFill>
            </a:endParaRPr>
          </a:p>
        </p:txBody>
      </p:sp>
      <p:pic>
        <p:nvPicPr>
          <p:cNvPr id="4" name="Picture 2" descr="P:\OPERATIONS\Kingwood Branding\Final Kingwood_Assets_Apr17\Kingwood_Logos\Autism at Kingwood Full Gradient_Strip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062" y="6237311"/>
            <a:ext cx="11797047" cy="36295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P:\OPERATIONS\Kingwood Branding\Final Kingwood_Assets_Apr17\Kingwood_Logos\Primary\Kingwood_Primary_Black_Typ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69604" y="0"/>
            <a:ext cx="1822396" cy="1465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28805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solidFill>
              </a:rPr>
              <a:t>Small Talk and Work…….</a:t>
            </a:r>
            <a:endParaRPr lang="en-GB" b="1" dirty="0">
              <a:solidFill>
                <a:schemeClr val="accent1"/>
              </a:solidFill>
            </a:endParaRPr>
          </a:p>
        </p:txBody>
      </p:sp>
      <p:sp>
        <p:nvSpPr>
          <p:cNvPr id="3" name="Content Placeholder 2"/>
          <p:cNvSpPr>
            <a:spLocks noGrp="1"/>
          </p:cNvSpPr>
          <p:nvPr>
            <p:ph idx="1"/>
          </p:nvPr>
        </p:nvSpPr>
        <p:spPr/>
        <p:txBody>
          <a:bodyPr>
            <a:normAutofit lnSpcReduction="10000"/>
          </a:bodyPr>
          <a:lstStyle/>
          <a:p>
            <a:pPr marL="0" indent="0">
              <a:buNone/>
            </a:pPr>
            <a:r>
              <a:rPr lang="en-GB" dirty="0" smtClean="0"/>
              <a:t>Small talk is also a BIG deal in the work place especially when it comes to working relationships.  </a:t>
            </a:r>
          </a:p>
          <a:p>
            <a:pPr marL="0" indent="0">
              <a:buNone/>
            </a:pPr>
            <a:r>
              <a:rPr lang="en-GB" dirty="0" smtClean="0"/>
              <a:t>It may be difficult to understand why, when a boss says, “Time is money” meaning that workers should not waste time, they would EXPECT all workers to engage in a certain amount of small talk with every business transaction or their colleagues.</a:t>
            </a:r>
          </a:p>
          <a:p>
            <a:pPr marL="0" indent="0">
              <a:buNone/>
            </a:pPr>
            <a:endParaRPr lang="en-GB" dirty="0" smtClean="0"/>
          </a:p>
          <a:p>
            <a:pPr marL="0" indent="0">
              <a:buNone/>
            </a:pPr>
            <a:r>
              <a:rPr lang="en-GB" dirty="0" smtClean="0">
                <a:solidFill>
                  <a:schemeClr val="accent1"/>
                </a:solidFill>
              </a:rPr>
              <a:t>I promise you that as strange as it sound this is seen as the norm in a working environment.</a:t>
            </a:r>
            <a:endParaRPr lang="en-GB" dirty="0">
              <a:solidFill>
                <a:schemeClr val="accent1"/>
              </a:solidFill>
            </a:endParaRPr>
          </a:p>
        </p:txBody>
      </p:sp>
      <p:pic>
        <p:nvPicPr>
          <p:cNvPr id="4" name="Picture 2" descr="P:\OPERATIONS\Kingwood Branding\Final Kingwood_Assets_Apr17\Kingwood_Logos\Autism at Kingwood Full Gradient_Strip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062" y="6237311"/>
            <a:ext cx="11797047" cy="36295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P:\OPERATIONS\Kingwood Branding\Final Kingwood_Assets_Apr17\Kingwood_Logos\Primary\Kingwood_Primary_Black_Typ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69604" y="0"/>
            <a:ext cx="1822396" cy="1465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84303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solidFill>
              </a:rPr>
              <a:t>Small Talk and Strangers…..</a:t>
            </a:r>
            <a:endParaRPr lang="en-GB" b="1" dirty="0">
              <a:solidFill>
                <a:schemeClr val="accent1"/>
              </a:solidFill>
            </a:endParaRPr>
          </a:p>
        </p:txBody>
      </p:sp>
      <p:sp>
        <p:nvSpPr>
          <p:cNvPr id="3" name="Content Placeholder 2"/>
          <p:cNvSpPr>
            <a:spLocks noGrp="1"/>
          </p:cNvSpPr>
          <p:nvPr>
            <p:ph idx="1"/>
          </p:nvPr>
        </p:nvSpPr>
        <p:spPr/>
        <p:txBody>
          <a:bodyPr/>
          <a:lstStyle/>
          <a:p>
            <a:pPr marL="0" indent="0">
              <a:buNone/>
            </a:pPr>
            <a:r>
              <a:rPr lang="en-GB" dirty="0" smtClean="0"/>
              <a:t>Small talk is in fact such a </a:t>
            </a:r>
            <a:r>
              <a:rPr lang="en-GB" b="1" u="sng" dirty="0" smtClean="0"/>
              <a:t>BIG</a:t>
            </a:r>
            <a:r>
              <a:rPr lang="en-GB" dirty="0" smtClean="0"/>
              <a:t> deal that you are even expected to carry it on with perfect strangers!  </a:t>
            </a:r>
            <a:endParaRPr lang="en-GB" dirty="0"/>
          </a:p>
          <a:p>
            <a:pPr marL="0" indent="0">
              <a:buNone/>
            </a:pPr>
            <a:r>
              <a:rPr lang="en-GB" dirty="0" smtClean="0"/>
              <a:t>This is particularly confusing to many on the autistic spectrum, but it is true that the expected polite thing to do is use the “fluff” words of small talk everywhere you go.</a:t>
            </a:r>
          </a:p>
          <a:p>
            <a:pPr marL="0" indent="0">
              <a:buNone/>
            </a:pPr>
            <a:endParaRPr lang="en-GB" dirty="0"/>
          </a:p>
          <a:p>
            <a:pPr marL="0" indent="0">
              <a:buNone/>
            </a:pPr>
            <a:endParaRPr lang="en-GB" dirty="0"/>
          </a:p>
        </p:txBody>
      </p:sp>
      <p:pic>
        <p:nvPicPr>
          <p:cNvPr id="4" name="Picture 2" descr="P:\OPERATIONS\Kingwood Branding\Final Kingwood_Assets_Apr17\Kingwood_Logos\Autism at Kingwood Full Gradient_Strip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062" y="6237311"/>
            <a:ext cx="11797047" cy="36295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P:\OPERATIONS\Kingwood Branding\Final Kingwood_Assets_Apr17\Kingwood_Logos\Primary\Kingwood_Primary_Black_Typ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69604" y="0"/>
            <a:ext cx="1822396" cy="1465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23735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732767"/>
            <a:ext cx="8761413" cy="706964"/>
          </a:xfrm>
        </p:spPr>
        <p:txBody>
          <a:bodyPr>
            <a:normAutofit fontScale="90000"/>
          </a:bodyPr>
          <a:lstStyle/>
          <a:p>
            <a:r>
              <a:rPr lang="en-GB" b="1" dirty="0" smtClean="0">
                <a:solidFill>
                  <a:schemeClr val="accent1"/>
                </a:solidFill>
              </a:rPr>
              <a:t>Let’s Talk about Small Talk!!</a:t>
            </a:r>
            <a:endParaRPr lang="en-GB" b="1" dirty="0">
              <a:solidFill>
                <a:schemeClr val="accent1"/>
              </a:solidFill>
            </a:endParaRPr>
          </a:p>
        </p:txBody>
      </p:sp>
      <p:sp>
        <p:nvSpPr>
          <p:cNvPr id="3" name="Content Placeholder 2"/>
          <p:cNvSpPr>
            <a:spLocks noGrp="1"/>
          </p:cNvSpPr>
          <p:nvPr>
            <p:ph idx="1"/>
          </p:nvPr>
        </p:nvSpPr>
        <p:spPr/>
        <p:txBody>
          <a:bodyPr/>
          <a:lstStyle/>
          <a:p>
            <a:r>
              <a:rPr lang="en-GB" dirty="0" smtClean="0"/>
              <a:t>Think about situations in everyday life where you have been expected to use small talk, or have been bombarded with it:</a:t>
            </a:r>
          </a:p>
          <a:p>
            <a:r>
              <a:rPr lang="en-GB" dirty="0" smtClean="0"/>
              <a:t>How did it make you feel?</a:t>
            </a:r>
          </a:p>
          <a:p>
            <a:r>
              <a:rPr lang="en-GB" dirty="0" smtClean="0"/>
              <a:t>Did you understand what was being expected of you and why?</a:t>
            </a:r>
          </a:p>
          <a:p>
            <a:r>
              <a:rPr lang="en-GB" dirty="0" smtClean="0"/>
              <a:t>How did you respond?</a:t>
            </a:r>
          </a:p>
          <a:p>
            <a:r>
              <a:rPr lang="en-GB" smtClean="0"/>
              <a:t>Are </a:t>
            </a:r>
            <a:r>
              <a:rPr lang="en-GB" smtClean="0"/>
              <a:t>there </a:t>
            </a:r>
            <a:r>
              <a:rPr lang="en-GB" dirty="0" smtClean="0"/>
              <a:t>some places/people you feel more comfortable making small talk? Why?</a:t>
            </a:r>
            <a:endParaRPr lang="en-GB" dirty="0"/>
          </a:p>
        </p:txBody>
      </p:sp>
      <p:pic>
        <p:nvPicPr>
          <p:cNvPr id="4" name="Picture 2" descr="P:\OPERATIONS\Kingwood Branding\Final Kingwood_Assets_Apr17\Kingwood_Logos\Autism at Kingwood Full Gradient_Strip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062" y="6237311"/>
            <a:ext cx="11797047" cy="36295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P:\OPERATIONS\Kingwood Branding\Final Kingwood_Assets_Apr17\Kingwood_Logos\Primary\Kingwood_Primary_Black_Typ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69604" y="0"/>
            <a:ext cx="1822396" cy="1465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33905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solidFill>
              </a:rPr>
              <a:t>Making Small Talk</a:t>
            </a:r>
            <a:endParaRPr lang="en-GB" b="1" dirty="0">
              <a:solidFill>
                <a:schemeClr val="accent1"/>
              </a:solidFill>
            </a:endParaRPr>
          </a:p>
        </p:txBody>
      </p:sp>
      <p:sp>
        <p:nvSpPr>
          <p:cNvPr id="3" name="Content Placeholder 2"/>
          <p:cNvSpPr>
            <a:spLocks noGrp="1"/>
          </p:cNvSpPr>
          <p:nvPr>
            <p:ph idx="1"/>
          </p:nvPr>
        </p:nvSpPr>
        <p:spPr/>
        <p:txBody>
          <a:bodyPr/>
          <a:lstStyle/>
          <a:p>
            <a:r>
              <a:rPr lang="en-GB" dirty="0"/>
              <a:t>There's nothing small about small talk. Though you may think that making small talk is just a way to pass the time or avoid awkwardness, many great friendships and relationships have started with a discussion about the weather. </a:t>
            </a:r>
            <a:endParaRPr lang="en-GB" dirty="0" smtClean="0"/>
          </a:p>
          <a:p>
            <a:r>
              <a:rPr lang="en-GB" dirty="0" smtClean="0"/>
              <a:t>Small </a:t>
            </a:r>
            <a:r>
              <a:rPr lang="en-GB" dirty="0"/>
              <a:t>talk can not only help you build a meaningful bond with a person, but it's also a vital skill that will benefit you in the professional world. If you want to know how to master small talk, just follow these steps.</a:t>
            </a:r>
          </a:p>
        </p:txBody>
      </p:sp>
      <p:pic>
        <p:nvPicPr>
          <p:cNvPr id="4" name="Picture 2" descr="P:\OPERATIONS\Kingwood Branding\Final Kingwood_Assets_Apr17\Kingwood_Logos\Autism at Kingwood Full Gradient_Strip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062" y="6237311"/>
            <a:ext cx="11797047" cy="36295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P:\OPERATIONS\Kingwood Branding\Final Kingwood_Assets_Apr17\Kingwood_Logos\Primary\Kingwood_Primary_Black_Typ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69604" y="12879"/>
            <a:ext cx="1822396" cy="1465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29786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solidFill>
              </a:rPr>
              <a:t>Step 1</a:t>
            </a:r>
            <a:endParaRPr lang="en-GB" b="1" dirty="0">
              <a:solidFill>
                <a:schemeClr val="accent1"/>
              </a:solidFill>
            </a:endParaRPr>
          </a:p>
        </p:txBody>
      </p:sp>
      <p:sp>
        <p:nvSpPr>
          <p:cNvPr id="3" name="Content Placeholder 2"/>
          <p:cNvSpPr>
            <a:spLocks noGrp="1"/>
          </p:cNvSpPr>
          <p:nvPr>
            <p:ph idx="1"/>
          </p:nvPr>
        </p:nvSpPr>
        <p:spPr/>
        <p:txBody>
          <a:bodyPr>
            <a:normAutofit lnSpcReduction="10000"/>
          </a:bodyPr>
          <a:lstStyle/>
          <a:p>
            <a:r>
              <a:rPr lang="en-GB" dirty="0"/>
              <a:t>Have approachable body language. If you want to make a person feel comfortable, the best thing to do is to have an "open stance" and to direct your body toward that person without being too forceful. </a:t>
            </a:r>
            <a:endParaRPr lang="en-GB" dirty="0" smtClean="0"/>
          </a:p>
          <a:p>
            <a:r>
              <a:rPr lang="en-GB" dirty="0" smtClean="0"/>
              <a:t>If possible </a:t>
            </a:r>
            <a:r>
              <a:rPr lang="en-GB" dirty="0"/>
              <a:t>make eye contact, don't cross your arms, and face your shoulders toward that person. This will make the person feel like you're giving </a:t>
            </a:r>
            <a:r>
              <a:rPr lang="en-GB" dirty="0" smtClean="0"/>
              <a:t>them </a:t>
            </a:r>
            <a:r>
              <a:rPr lang="en-GB" dirty="0"/>
              <a:t>all of your attention and that you're not just lukewarm about talking to </a:t>
            </a:r>
            <a:r>
              <a:rPr lang="en-GB" dirty="0" smtClean="0"/>
              <a:t>them</a:t>
            </a:r>
            <a:r>
              <a:rPr lang="en-GB" dirty="0"/>
              <a:t>. </a:t>
            </a:r>
            <a:endParaRPr lang="en-GB" dirty="0" smtClean="0"/>
          </a:p>
          <a:p>
            <a:r>
              <a:rPr lang="en-GB" dirty="0" smtClean="0"/>
              <a:t>Maintain </a:t>
            </a:r>
            <a:r>
              <a:rPr lang="en-GB" dirty="0"/>
              <a:t>the right distance from the person. </a:t>
            </a:r>
          </a:p>
        </p:txBody>
      </p:sp>
      <p:pic>
        <p:nvPicPr>
          <p:cNvPr id="4" name="Picture 2" descr="P:\OPERATIONS\Kingwood Branding\Final Kingwood_Assets_Apr17\Kingwood_Logos\Autism at Kingwood Full Gradient_Strip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062" y="6237311"/>
            <a:ext cx="11797047" cy="36295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P:\OPERATIONS\Kingwood Branding\Final Kingwood_Assets_Apr17\Kingwood_Logos\Primary\Kingwood_Primary_Black_Typ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69604" y="0"/>
            <a:ext cx="1822396" cy="1465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9757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solidFill>
              </a:rPr>
              <a:t>Step 2</a:t>
            </a:r>
            <a:endParaRPr lang="en-GB" b="1" dirty="0">
              <a:solidFill>
                <a:schemeClr val="accent1"/>
              </a:solidFill>
            </a:endParaRPr>
          </a:p>
        </p:txBody>
      </p:sp>
      <p:sp>
        <p:nvSpPr>
          <p:cNvPr id="3" name="Content Placeholder 2"/>
          <p:cNvSpPr>
            <a:spLocks noGrp="1"/>
          </p:cNvSpPr>
          <p:nvPr>
            <p:ph idx="1"/>
          </p:nvPr>
        </p:nvSpPr>
        <p:spPr/>
        <p:txBody>
          <a:bodyPr>
            <a:normAutofit lnSpcReduction="10000"/>
          </a:bodyPr>
          <a:lstStyle/>
          <a:p>
            <a:r>
              <a:rPr lang="en-GB" dirty="0"/>
              <a:t>Give a friendly greeting. If you're seeing someone you already know, just say hello and greet her by her name: "Hi, </a:t>
            </a:r>
            <a:r>
              <a:rPr lang="en-GB" dirty="0" smtClean="0"/>
              <a:t>Kirsty, </a:t>
            </a:r>
            <a:r>
              <a:rPr lang="en-GB" dirty="0"/>
              <a:t>it's good to see you." This is simple and direct and lets the person know you're </a:t>
            </a:r>
            <a:r>
              <a:rPr lang="en-GB" dirty="0" smtClean="0"/>
              <a:t>willing to </a:t>
            </a:r>
            <a:r>
              <a:rPr lang="en-GB" dirty="0"/>
              <a:t>talk. </a:t>
            </a:r>
            <a:endParaRPr lang="en-GB" dirty="0" smtClean="0"/>
          </a:p>
          <a:p>
            <a:r>
              <a:rPr lang="en-GB" dirty="0" smtClean="0"/>
              <a:t>If </a:t>
            </a:r>
            <a:r>
              <a:rPr lang="en-GB" dirty="0"/>
              <a:t>you don't know the person, introduce yourself first so you feel more confident and in control of the conversation. Just say, "Hi, I'm </a:t>
            </a:r>
            <a:r>
              <a:rPr lang="en-GB" dirty="0" smtClean="0"/>
              <a:t>Abi, </a:t>
            </a:r>
            <a:r>
              <a:rPr lang="en-GB" dirty="0"/>
              <a:t>what's your name?" </a:t>
            </a:r>
            <a:endParaRPr lang="en-GB" dirty="0" smtClean="0"/>
          </a:p>
          <a:p>
            <a:r>
              <a:rPr lang="en-GB" dirty="0" smtClean="0"/>
              <a:t>Repeat </a:t>
            </a:r>
            <a:r>
              <a:rPr lang="en-GB" dirty="0"/>
              <a:t>the person's name when </a:t>
            </a:r>
            <a:r>
              <a:rPr lang="en-GB" dirty="0" smtClean="0"/>
              <a:t>they tell </a:t>
            </a:r>
            <a:r>
              <a:rPr lang="en-GB" dirty="0"/>
              <a:t>it to you, and she'll feel more special. </a:t>
            </a:r>
          </a:p>
        </p:txBody>
      </p:sp>
      <p:pic>
        <p:nvPicPr>
          <p:cNvPr id="4" name="Picture 2" descr="P:\OPERATIONS\Kingwood Branding\Final Kingwood_Assets_Apr17\Kingwood_Logos\Autism at Kingwood Full Gradient_Strip_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062" y="6237311"/>
            <a:ext cx="11797047" cy="36295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P:\OPERATIONS\Kingwood Branding\Final Kingwood_Assets_Apr17\Kingwood_Logos\Primary\Kingwood_Primary_Black_Typ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369604" y="0"/>
            <a:ext cx="1822396" cy="1465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18299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698</TotalTime>
  <Words>1746</Words>
  <Application>Microsoft Office PowerPoint</Application>
  <PresentationFormat>Custom</PresentationFormat>
  <Paragraphs>120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Making Conversation and Small Talk</vt:lpstr>
      <vt:lpstr>What is Small Talk?</vt:lpstr>
      <vt:lpstr>Small Talk and the Neuro Typical……</vt:lpstr>
      <vt:lpstr>Small Talk and Work…….</vt:lpstr>
      <vt:lpstr>Small Talk and Strangers…..</vt:lpstr>
      <vt:lpstr>Let’s Talk about Small Talk!!</vt:lpstr>
      <vt:lpstr>Making Small Talk</vt:lpstr>
      <vt:lpstr>Step 1</vt:lpstr>
      <vt:lpstr>Step 2</vt:lpstr>
      <vt:lpstr>Step 3</vt:lpstr>
      <vt:lpstr>Step 4</vt:lpstr>
      <vt:lpstr>Getting to know you?</vt:lpstr>
      <vt:lpstr>Finish strong….</vt:lpstr>
      <vt:lpstr>Moving on from small talk……</vt:lpstr>
      <vt:lpstr>Building up to Conversations</vt:lpstr>
      <vt:lpstr>Engaging someone….</vt:lpstr>
      <vt:lpstr>Follow up…</vt:lpstr>
      <vt:lpstr>Notice things…..</vt:lpstr>
      <vt:lpstr>Listen…..</vt:lpstr>
      <vt:lpstr>Say Goodbye……..</vt:lpstr>
      <vt:lpstr>A quick recap….</vt:lpstr>
      <vt:lpstr>Communication- it takes two!</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and small talk</dc:title>
  <dc:creator>Abi Peake</dc:creator>
  <cp:lastModifiedBy>Hazel Hand</cp:lastModifiedBy>
  <cp:revision>35</cp:revision>
  <cp:lastPrinted>2016-04-27T07:49:50Z</cp:lastPrinted>
  <dcterms:created xsi:type="dcterms:W3CDTF">2015-03-26T17:58:37Z</dcterms:created>
  <dcterms:modified xsi:type="dcterms:W3CDTF">2019-03-15T16:14:34Z</dcterms:modified>
</cp:coreProperties>
</file>