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65938"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824"/>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sz="quarter" idx="1"/>
          </p:nvPr>
        </p:nvSpPr>
        <p:spPr>
          <a:xfrm>
            <a:off x="3889109" y="0"/>
            <a:ext cx="2975240" cy="499824"/>
          </a:xfrm>
          <a:prstGeom prst="rect">
            <a:avLst/>
          </a:prstGeom>
        </p:spPr>
        <p:txBody>
          <a:bodyPr vert="horz" lIns="96350" tIns="48175" rIns="96350" bIns="48175" rtlCol="0"/>
          <a:lstStyle>
            <a:lvl1pPr algn="r">
              <a:defRPr sz="1300"/>
            </a:lvl1pPr>
          </a:lstStyle>
          <a:p>
            <a:fld id="{2E372A55-667A-4C0C-BB1F-79551E346306}" type="datetimeFigureOut">
              <a:rPr lang="en-GB" smtClean="0"/>
              <a:t>20/02/2019</a:t>
            </a:fld>
            <a:endParaRPr lang="en-GB"/>
          </a:p>
        </p:txBody>
      </p:sp>
      <p:sp>
        <p:nvSpPr>
          <p:cNvPr id="4" name="Footer Placeholder 3"/>
          <p:cNvSpPr>
            <a:spLocks noGrp="1"/>
          </p:cNvSpPr>
          <p:nvPr>
            <p:ph type="ftr" sz="quarter" idx="2"/>
          </p:nvPr>
        </p:nvSpPr>
        <p:spPr>
          <a:xfrm>
            <a:off x="0" y="9494929"/>
            <a:ext cx="2975240" cy="499824"/>
          </a:xfrm>
          <a:prstGeom prst="rect">
            <a:avLst/>
          </a:prstGeom>
        </p:spPr>
        <p:txBody>
          <a:bodyPr vert="horz" lIns="96350" tIns="48175" rIns="96350" bIns="48175" rtlCol="0" anchor="b"/>
          <a:lstStyle>
            <a:lvl1pPr algn="l">
              <a:defRPr sz="1300"/>
            </a:lvl1pPr>
          </a:lstStyle>
          <a:p>
            <a:endParaRPr lang="en-GB"/>
          </a:p>
        </p:txBody>
      </p:sp>
      <p:sp>
        <p:nvSpPr>
          <p:cNvPr id="5" name="Slide Number Placeholder 4"/>
          <p:cNvSpPr>
            <a:spLocks noGrp="1"/>
          </p:cNvSpPr>
          <p:nvPr>
            <p:ph type="sldNum" sz="quarter" idx="3"/>
          </p:nvPr>
        </p:nvSpPr>
        <p:spPr>
          <a:xfrm>
            <a:off x="3889109" y="9494929"/>
            <a:ext cx="2975240" cy="499824"/>
          </a:xfrm>
          <a:prstGeom prst="rect">
            <a:avLst/>
          </a:prstGeom>
        </p:spPr>
        <p:txBody>
          <a:bodyPr vert="horz" lIns="96350" tIns="48175" rIns="96350" bIns="48175" rtlCol="0" anchor="b"/>
          <a:lstStyle>
            <a:lvl1pPr algn="r">
              <a:defRPr sz="1300"/>
            </a:lvl1pPr>
          </a:lstStyle>
          <a:p>
            <a:fld id="{B05DBBD1-82DC-426B-ACB4-6347D206EEB2}" type="slidenum">
              <a:rPr lang="en-GB" smtClean="0"/>
              <a:t>‹#›</a:t>
            </a:fld>
            <a:endParaRPr lang="en-GB"/>
          </a:p>
        </p:txBody>
      </p:sp>
    </p:spTree>
    <p:extLst>
      <p:ext uri="{BB962C8B-B14F-4D97-AF65-F5344CB8AC3E}">
        <p14:creationId xmlns:p14="http://schemas.microsoft.com/office/powerpoint/2010/main" val="12196757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718316-4E82-403B-8EFC-08AB605156B4}" type="datetimeFigureOut">
              <a:rPr lang="en-GB" smtClean="0"/>
              <a:t>20/02/2019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280951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18316-4E82-403B-8EFC-08AB605156B4}" type="datetimeFigureOut">
              <a:rPr lang="en-GB" smtClean="0"/>
              <a:t>20/02/2019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254219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18316-4E82-403B-8EFC-08AB605156B4}" type="datetimeFigureOut">
              <a:rPr lang="en-GB" smtClean="0"/>
              <a:t>20/02/2019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76979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18316-4E82-403B-8EFC-08AB605156B4}" type="datetimeFigureOut">
              <a:rPr lang="en-GB" smtClean="0"/>
              <a:t>20/02/2019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312406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18316-4E82-403B-8EFC-08AB605156B4}" type="datetimeFigureOut">
              <a:rPr lang="en-GB" smtClean="0"/>
              <a:t>20/02/2019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249725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718316-4E82-403B-8EFC-08AB605156B4}" type="datetimeFigureOut">
              <a:rPr lang="en-GB" smtClean="0"/>
              <a:t>20/02/2019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53691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718316-4E82-403B-8EFC-08AB605156B4}" type="datetimeFigureOut">
              <a:rPr lang="en-GB" smtClean="0"/>
              <a:t>20/02/2019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16776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718316-4E82-403B-8EFC-08AB605156B4}" type="datetimeFigureOut">
              <a:rPr lang="en-GB" smtClean="0"/>
              <a:t>20/02/2019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69024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18316-4E82-403B-8EFC-08AB605156B4}" type="datetimeFigureOut">
              <a:rPr lang="en-GB" smtClean="0"/>
              <a:t>20/02/2019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98892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18316-4E82-403B-8EFC-08AB605156B4}" type="datetimeFigureOut">
              <a:rPr lang="en-GB" smtClean="0"/>
              <a:t>20/02/2019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169446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18316-4E82-403B-8EFC-08AB605156B4}" type="datetimeFigureOut">
              <a:rPr lang="en-GB" smtClean="0"/>
              <a:t>20/02/2019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F6123-C88C-42B9-8E4F-260E3D165EE0}" type="slidenum">
              <a:rPr lang="en-GB" smtClean="0"/>
              <a:t>‹#›</a:t>
            </a:fld>
            <a:endParaRPr lang="en-GB"/>
          </a:p>
        </p:txBody>
      </p:sp>
    </p:spTree>
    <p:extLst>
      <p:ext uri="{BB962C8B-B14F-4D97-AF65-F5344CB8AC3E}">
        <p14:creationId xmlns:p14="http://schemas.microsoft.com/office/powerpoint/2010/main" val="144180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18316-4E82-403B-8EFC-08AB605156B4}" type="datetimeFigureOut">
              <a:rPr lang="en-GB" smtClean="0"/>
              <a:t>20/02/2019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F6123-C88C-42B9-8E4F-260E3D165EE0}" type="slidenum">
              <a:rPr lang="en-GB" smtClean="0"/>
              <a:t>‹#›</a:t>
            </a:fld>
            <a:endParaRPr lang="en-GB"/>
          </a:p>
        </p:txBody>
      </p:sp>
    </p:spTree>
    <p:extLst>
      <p:ext uri="{BB962C8B-B14F-4D97-AF65-F5344CB8AC3E}">
        <p14:creationId xmlns:p14="http://schemas.microsoft.com/office/powerpoint/2010/main" val="3685913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ORR_o4CONpY"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accent1"/>
                </a:solidFill>
              </a:rPr>
              <a:t>Unwritten Rules, Boundaries and Social Cues</a:t>
            </a:r>
            <a:endParaRPr lang="en-GB" b="1" dirty="0">
              <a:solidFill>
                <a:schemeClr val="accent1"/>
              </a:solidFill>
            </a:endParaRPr>
          </a:p>
        </p:txBody>
      </p:sp>
      <p:sp>
        <p:nvSpPr>
          <p:cNvPr id="3" name="Subtitle 2"/>
          <p:cNvSpPr>
            <a:spLocks noGrp="1"/>
          </p:cNvSpPr>
          <p:nvPr>
            <p:ph type="subTitle" idx="1"/>
          </p:nvPr>
        </p:nvSpPr>
        <p:spPr>
          <a:xfrm>
            <a:off x="1403648" y="3573016"/>
            <a:ext cx="6400800" cy="1752600"/>
          </a:xfrm>
        </p:spPr>
        <p:txBody>
          <a:bodyPr>
            <a:normAutofit/>
          </a:bodyPr>
          <a:lstStyle/>
          <a:p>
            <a:r>
              <a:rPr lang="en-GB" sz="1800" dirty="0" smtClean="0"/>
              <a:t>‘This place is full of unwritten rules’</a:t>
            </a:r>
          </a:p>
          <a:p>
            <a:endParaRPr lang="en-GB" sz="1800" dirty="0" smtClean="0"/>
          </a:p>
          <a:p>
            <a:r>
              <a:rPr lang="en-GB" sz="1800" dirty="0" smtClean="0"/>
              <a:t>-Alexander Gordon Smith</a:t>
            </a:r>
            <a:endParaRPr lang="en-GB" sz="1800"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SERVICES DOCUMENTS AND FOLDERS\Area - Danielle Beaumont-Orr\OAADSS\Information, Advice and Guidance\Draft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391395"/>
            <a:ext cx="2483767" cy="754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947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solidFill>
              </a:rPr>
              <a:t>Unwritten Rules to </a:t>
            </a:r>
            <a:r>
              <a:rPr lang="en-GB" b="1" dirty="0" smtClean="0">
                <a:solidFill>
                  <a:schemeClr val="accent1"/>
                </a:solidFill>
              </a:rPr>
              <a:t>Follow</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smtClean="0"/>
              <a:t>Keep your mouth closed when chewing (no one wants to be covered in partially chewed food) – this also means no talking while chewing</a:t>
            </a:r>
          </a:p>
          <a:p>
            <a:r>
              <a:rPr lang="en-GB" dirty="0" smtClean="0"/>
              <a:t>If you get a lift with someone, you should offer to pay something towards the petrol</a:t>
            </a:r>
          </a:p>
          <a:p>
            <a:r>
              <a:rPr lang="en-GB" dirty="0" smtClean="0"/>
              <a:t>Don’t make plans with people if other people who aren’t invited are present</a:t>
            </a:r>
          </a:p>
          <a:p>
            <a:r>
              <a:rPr lang="en-GB" dirty="0" smtClean="0"/>
              <a:t>Hold the door open if there is someone slightly behind you – don’t close it in their face</a:t>
            </a:r>
          </a:p>
          <a:p>
            <a:r>
              <a:rPr lang="en-GB" dirty="0" smtClean="0"/>
              <a:t>Let people leave from trains, buses and elevators before you go in.</a:t>
            </a:r>
          </a:p>
          <a:p>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881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solidFill>
              </a:rPr>
              <a:t>Unwritten Rules to </a:t>
            </a:r>
            <a:r>
              <a:rPr lang="en-GB" b="1" dirty="0" smtClean="0">
                <a:solidFill>
                  <a:schemeClr val="accent1"/>
                </a:solidFill>
              </a:rPr>
              <a:t>Follow</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smtClean="0"/>
              <a:t>Though you are entitled to have your opinion, it’s not always appropriate to share it</a:t>
            </a:r>
          </a:p>
          <a:p>
            <a:r>
              <a:rPr lang="en-GB" dirty="0" smtClean="0"/>
              <a:t>Watch where you are going when you are walking and try not to stop in someone else's way</a:t>
            </a:r>
          </a:p>
          <a:p>
            <a:r>
              <a:rPr lang="en-GB" dirty="0" smtClean="0"/>
              <a:t>Don’t cut someone off when they are talking – wait until they finish speaking</a:t>
            </a:r>
          </a:p>
          <a:p>
            <a:r>
              <a:rPr lang="en-GB" dirty="0" smtClean="0"/>
              <a:t>Don’t share too much – try not to speak about sex, bad things you have done, your health and relationship problems with people you have just met</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152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solidFill>
              </a:rPr>
              <a:t>Unwritten Rules to </a:t>
            </a:r>
            <a:r>
              <a:rPr lang="en-GB" b="1" dirty="0" smtClean="0">
                <a:solidFill>
                  <a:schemeClr val="accent1"/>
                </a:solidFill>
              </a:rPr>
              <a:t>Follow</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r>
              <a:rPr lang="en-GB" dirty="0" smtClean="0"/>
              <a:t>Don’t criticize people who haven’t asked you to do so, and if you are criticizing someone (for example, they have asked for feedback on a CV), be careful as to how much negative feedback to give – the best way to do this is to sandwich it:</a:t>
            </a:r>
          </a:p>
          <a:p>
            <a:r>
              <a:rPr lang="en-GB" dirty="0" smtClean="0"/>
              <a:t>Start with a positive comment </a:t>
            </a:r>
          </a:p>
          <a:p>
            <a:r>
              <a:rPr lang="en-GB" dirty="0" smtClean="0"/>
              <a:t>Then give a negative including how to improve it</a:t>
            </a:r>
          </a:p>
          <a:p>
            <a:r>
              <a:rPr lang="en-GB" dirty="0" smtClean="0"/>
              <a:t>Finish with a positive</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388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1"/>
                </a:solidFill>
              </a:rPr>
              <a:t>Unwritten Rules to </a:t>
            </a:r>
            <a:r>
              <a:rPr lang="en-GB" sz="4000" b="1" dirty="0" smtClean="0">
                <a:solidFill>
                  <a:schemeClr val="accent1"/>
                </a:solidFill>
              </a:rPr>
              <a:t>Follow</a:t>
            </a:r>
            <a:endParaRPr lang="en-GB" sz="4000" b="1" dirty="0" smtClean="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Avoid talking about religion and politics – people may differ in opinion</a:t>
            </a:r>
          </a:p>
          <a:p>
            <a:r>
              <a:rPr lang="en-GB" dirty="0" smtClean="0"/>
              <a:t>No means no</a:t>
            </a:r>
          </a:p>
          <a:p>
            <a:r>
              <a:rPr lang="en-GB" dirty="0" smtClean="0"/>
              <a:t>Bring a gift when visiting someone’s home and don’t insult the hosts</a:t>
            </a:r>
          </a:p>
          <a:p>
            <a:r>
              <a:rPr lang="en-GB" dirty="0" smtClean="0"/>
              <a:t>Don’t start eating until everyone at your table has been served</a:t>
            </a:r>
          </a:p>
          <a:p>
            <a:r>
              <a:rPr lang="en-GB" dirty="0" smtClean="0"/>
              <a:t>You should offer friends help cleaning up after a party</a:t>
            </a:r>
          </a:p>
          <a:p>
            <a:r>
              <a:rPr lang="en-GB" dirty="0" smtClean="0"/>
              <a:t>Don’t brag about your financial situation</a:t>
            </a:r>
          </a:p>
          <a:p>
            <a:r>
              <a:rPr lang="en-GB" dirty="0" smtClean="0"/>
              <a:t>Make sure you queue</a:t>
            </a:r>
            <a:endParaRPr lang="en-GB" dirty="0"/>
          </a:p>
          <a:p>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408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Practical</a:t>
            </a:r>
            <a:endParaRPr lang="en-GB" b="1" dirty="0">
              <a:solidFill>
                <a:schemeClr val="accent1"/>
              </a:solidFill>
            </a:endParaRPr>
          </a:p>
        </p:txBody>
      </p:sp>
      <p:sp>
        <p:nvSpPr>
          <p:cNvPr id="3" name="Content Placeholder 2"/>
          <p:cNvSpPr>
            <a:spLocks noGrp="1"/>
          </p:cNvSpPr>
          <p:nvPr>
            <p:ph idx="1"/>
          </p:nvPr>
        </p:nvSpPr>
        <p:spPr>
          <a:xfrm>
            <a:off x="323528" y="2060848"/>
            <a:ext cx="8503920" cy="2694040"/>
          </a:xfrm>
        </p:spPr>
        <p:txBody>
          <a:bodyPr/>
          <a:lstStyle/>
          <a:p>
            <a:pPr marL="0" indent="0" algn="ctr">
              <a:buNone/>
            </a:pPr>
            <a:r>
              <a:rPr lang="en-GB" dirty="0" smtClean="0"/>
              <a:t>Practical activity- Card matching</a:t>
            </a:r>
          </a:p>
          <a:p>
            <a:pPr marL="0" indent="0" algn="ctr">
              <a:buNone/>
            </a:pPr>
            <a:r>
              <a:rPr lang="en-GB" dirty="0" smtClean="0"/>
              <a:t>How good are you at matching feelings to </a:t>
            </a:r>
            <a:r>
              <a:rPr lang="en-GB" dirty="0" err="1" smtClean="0"/>
              <a:t>senarios</a:t>
            </a:r>
            <a:r>
              <a:rPr lang="en-GB" dirty="0" smtClean="0"/>
              <a:t>  </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23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b="1" u="sng" dirty="0" smtClean="0">
                <a:solidFill>
                  <a:schemeClr val="accent1"/>
                </a:solidFill>
              </a:rPr>
              <a:t>Video Time</a:t>
            </a:r>
            <a:endParaRPr lang="en-GB" b="1" u="sng" dirty="0">
              <a:solidFill>
                <a:schemeClr val="accent1"/>
              </a:solidFill>
            </a:endParaRPr>
          </a:p>
          <a:p>
            <a:pPr marL="0" indent="0">
              <a:buNone/>
            </a:pPr>
            <a:endParaRPr lang="en-GB" dirty="0" smtClean="0"/>
          </a:p>
          <a:p>
            <a:pPr marL="0" indent="0">
              <a:buNone/>
            </a:pPr>
            <a:r>
              <a:rPr lang="en-GB" dirty="0" smtClean="0">
                <a:hlinkClick r:id="rId2"/>
              </a:rPr>
              <a:t>https</a:t>
            </a:r>
            <a:r>
              <a:rPr lang="en-GB" dirty="0">
                <a:hlinkClick r:id="rId2"/>
              </a:rPr>
              <a:t>://</a:t>
            </a:r>
            <a:r>
              <a:rPr lang="en-GB" dirty="0" smtClean="0">
                <a:hlinkClick r:id="rId2"/>
              </a:rPr>
              <a:t>www.youtube.com/watch?v=ORR_o4CONpY</a:t>
            </a:r>
            <a:endParaRPr lang="en-GB" dirty="0" smtClean="0"/>
          </a:p>
          <a:p>
            <a:pPr marL="0" indent="0">
              <a:buNone/>
            </a:pPr>
            <a:endParaRPr lang="en-GB" dirty="0" smtClean="0"/>
          </a:p>
          <a:p>
            <a:pPr marL="0" indent="0">
              <a:buNone/>
            </a:pPr>
            <a:endParaRPr lang="en-GB" dirty="0" smtClean="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631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Reading Facial Expression</a:t>
            </a:r>
            <a:endParaRPr lang="en-GB"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Practical Activity – how good are you at reading facial expression</a:t>
            </a:r>
          </a:p>
          <a:p>
            <a:endParaRPr lang="en-GB" dirty="0"/>
          </a:p>
          <a:p>
            <a:r>
              <a:rPr lang="en-GB" dirty="0" smtClean="0"/>
              <a:t>How do we use facial expressions?</a:t>
            </a:r>
          </a:p>
          <a:p>
            <a:r>
              <a:rPr lang="en-GB" dirty="0" smtClean="0">
                <a:solidFill>
                  <a:srgbClr val="002060"/>
                </a:solidFill>
              </a:rPr>
              <a:t>We use them to express how we’re feeling.  We raise our eyebrows when questioning something, smile when we are happy and sulk when we are angry</a:t>
            </a:r>
          </a:p>
          <a:p>
            <a:r>
              <a:rPr lang="en-GB" dirty="0" smtClean="0"/>
              <a:t>Why do they matter?</a:t>
            </a:r>
          </a:p>
          <a:p>
            <a:r>
              <a:rPr lang="en-GB" dirty="0" smtClean="0">
                <a:solidFill>
                  <a:srgbClr val="002060"/>
                </a:solidFill>
              </a:rPr>
              <a:t>We can appear rude if we read facial expressions wrong, and can give people the wrong impression</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341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Body Language</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Sometimes, emotions are so strong, it changes the way we carry our body</a:t>
            </a:r>
          </a:p>
          <a:p>
            <a:endParaRPr lang="en-GB" dirty="0"/>
          </a:p>
          <a:p>
            <a:r>
              <a:rPr lang="en-GB" dirty="0" smtClean="0"/>
              <a:t>We slump our shoulders when tired</a:t>
            </a:r>
          </a:p>
          <a:p>
            <a:r>
              <a:rPr lang="en-GB" dirty="0" smtClean="0"/>
              <a:t>We shrug when we don’t know an answer</a:t>
            </a:r>
          </a:p>
          <a:p>
            <a:r>
              <a:rPr lang="en-GB" dirty="0" smtClean="0"/>
              <a:t>We add a skip in our step when we are happy</a:t>
            </a:r>
          </a:p>
          <a:p>
            <a:endParaRPr lang="en-GB" dirty="0"/>
          </a:p>
          <a:p>
            <a:pPr marL="0" indent="0">
              <a:buNone/>
            </a:pPr>
            <a:r>
              <a:rPr lang="en-GB" dirty="0" smtClean="0"/>
              <a:t>Body language is an important way of communicating and people can get annoyed if their body language is ignored.</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626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1"/>
                </a:solidFill>
              </a:rPr>
              <a:t>Personal Space and Boundaries</a:t>
            </a:r>
            <a:endParaRPr lang="en-GB" sz="3600" b="1" dirty="0">
              <a:solidFill>
                <a:schemeClr val="accent1"/>
              </a:solidFill>
            </a:endParaRPr>
          </a:p>
        </p:txBody>
      </p:sp>
      <p:sp>
        <p:nvSpPr>
          <p:cNvPr id="3" name="Content Placeholder 2"/>
          <p:cNvSpPr>
            <a:spLocks noGrp="1"/>
          </p:cNvSpPr>
          <p:nvPr>
            <p:ph idx="1"/>
          </p:nvPr>
        </p:nvSpPr>
        <p:spPr/>
        <p:txBody>
          <a:bodyPr/>
          <a:lstStyle/>
          <a:p>
            <a:r>
              <a:rPr lang="en-GB" dirty="0" smtClean="0"/>
              <a:t>If we like someone, we tend to stand closer to them than we would someone we have only just met or don’t‘ like.</a:t>
            </a:r>
          </a:p>
          <a:p>
            <a:r>
              <a:rPr lang="en-GB" dirty="0" smtClean="0"/>
              <a:t>Standing too close, or too far from someone can be awkward.</a:t>
            </a:r>
          </a:p>
          <a:p>
            <a:r>
              <a:rPr lang="en-GB" dirty="0" smtClean="0"/>
              <a:t>Think of your personal space as an invisible bubble around you which other people can’t get inside.</a:t>
            </a:r>
            <a:endParaRPr lang="en-GB" dirty="0"/>
          </a:p>
        </p:txBody>
      </p:sp>
      <p:pic>
        <p:nvPicPr>
          <p:cNvPr id="1026" name="Picture 2" descr="Image result for bubble footb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797152"/>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OPERATIONS\Kingwood Branding\Final Kingwood_Assets_Apr17\Kingwood_Logos\Autism at Kingwood Full Gradient_Strip_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P:\OPERATIONS\Kingwood Branding\Final Kingwood_Assets_Apr17\Kingwood_Logos\Primary\Kingwood_Primary_Black_Typ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963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Conclusion</a:t>
            </a:r>
            <a:endParaRPr lang="en-GB" b="1" dirty="0">
              <a:solidFill>
                <a:schemeClr val="accent1"/>
              </a:solidFill>
            </a:endParaRPr>
          </a:p>
        </p:txBody>
      </p:sp>
      <p:sp>
        <p:nvSpPr>
          <p:cNvPr id="3" name="Content Placeholder 2"/>
          <p:cNvSpPr>
            <a:spLocks noGrp="1"/>
          </p:cNvSpPr>
          <p:nvPr>
            <p:ph idx="1"/>
          </p:nvPr>
        </p:nvSpPr>
        <p:spPr/>
        <p:txBody>
          <a:bodyPr/>
          <a:lstStyle/>
          <a:p>
            <a:r>
              <a:rPr lang="en-GB" dirty="0" smtClean="0"/>
              <a:t>The world is a very confusing place</a:t>
            </a:r>
          </a:p>
          <a:p>
            <a:r>
              <a:rPr lang="en-GB" dirty="0" smtClean="0"/>
              <a:t>There are many unwritten rules and expectations for us to follow, and yet most ‘</a:t>
            </a:r>
            <a:r>
              <a:rPr lang="en-GB" dirty="0" err="1" smtClean="0"/>
              <a:t>neurotypicals</a:t>
            </a:r>
            <a:r>
              <a:rPr lang="en-GB" dirty="0" smtClean="0"/>
              <a:t>’ understand them</a:t>
            </a:r>
          </a:p>
          <a:p>
            <a:r>
              <a:rPr lang="en-GB" dirty="0" smtClean="0"/>
              <a:t>It is harder for people with ASD to understand the unwritten rules</a:t>
            </a:r>
          </a:p>
          <a:p>
            <a:r>
              <a:rPr lang="en-GB" dirty="0" smtClean="0"/>
              <a:t>If you learn the rules in this workshop, you should find the world a little more pleasant</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380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1" y="197151"/>
            <a:ext cx="8229600" cy="1143000"/>
          </a:xfrm>
        </p:spPr>
        <p:txBody>
          <a:bodyPr>
            <a:normAutofit/>
          </a:bodyPr>
          <a:lstStyle/>
          <a:p>
            <a:r>
              <a:rPr lang="en-GB" sz="4000" b="1" dirty="0" smtClean="0">
                <a:solidFill>
                  <a:schemeClr val="accent1"/>
                </a:solidFill>
              </a:rPr>
              <a:t>The World – A </a:t>
            </a:r>
            <a:r>
              <a:rPr lang="en-GB" sz="4000" b="1" dirty="0">
                <a:solidFill>
                  <a:schemeClr val="accent1"/>
                </a:solidFill>
              </a:rPr>
              <a:t>C</a:t>
            </a:r>
            <a:r>
              <a:rPr lang="en-GB" sz="4000" b="1" dirty="0" smtClean="0">
                <a:solidFill>
                  <a:schemeClr val="accent1"/>
                </a:solidFill>
              </a:rPr>
              <a:t>onfusing </a:t>
            </a:r>
            <a:r>
              <a:rPr lang="en-GB" sz="4000" b="1" dirty="0">
                <a:solidFill>
                  <a:schemeClr val="accent1"/>
                </a:solidFill>
              </a:rPr>
              <a:t>P</a:t>
            </a:r>
            <a:r>
              <a:rPr lang="en-GB" sz="4000" b="1" dirty="0" smtClean="0">
                <a:solidFill>
                  <a:schemeClr val="accent1"/>
                </a:solidFill>
              </a:rPr>
              <a:t>lace</a:t>
            </a:r>
            <a:endParaRPr lang="en-GB" sz="4000" b="1" dirty="0">
              <a:solidFill>
                <a:schemeClr val="accent1"/>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As you have probably noticed, the world can be a confusing place for people with social processing difficulties.  </a:t>
            </a:r>
          </a:p>
          <a:p>
            <a:pPr marL="0" indent="0">
              <a:buNone/>
            </a:pPr>
            <a:endParaRPr lang="en-GB" dirty="0" smtClean="0"/>
          </a:p>
          <a:p>
            <a:pPr marL="0" indent="0">
              <a:buNone/>
            </a:pPr>
            <a:r>
              <a:rPr lang="en-GB" dirty="0" smtClean="0"/>
              <a:t>There are so many unwritten rules, that we as a society are expected to follow; and these are not written down for us to read and follow – we are just expected to learn them, follow them and know them.  </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0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Social Rule #1</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Meet and greet politely</a:t>
            </a:r>
          </a:p>
          <a:p>
            <a:pPr marL="0" indent="0">
              <a:buNone/>
            </a:pPr>
            <a:r>
              <a:rPr lang="en-GB" dirty="0" smtClean="0"/>
              <a:t>We are expected to greet people with a ‘hello’ or ‘nice to meet you’ when we first see them.</a:t>
            </a:r>
          </a:p>
          <a:p>
            <a:pPr marL="0" indent="0">
              <a:buNone/>
            </a:pPr>
            <a:r>
              <a:rPr lang="en-GB" dirty="0" smtClean="0"/>
              <a:t>We politely offer compliments, and receive them gratefully – a ‘that’s very kind of you’ or a ‘thank you’ would suffice.</a:t>
            </a:r>
          </a:p>
          <a:p>
            <a:pPr marL="0" indent="0">
              <a:buNone/>
            </a:pPr>
            <a:r>
              <a:rPr lang="en-GB" dirty="0" smtClean="0"/>
              <a:t>We are also expected to finish a conversation with a ‘see you later’ or ‘it was lovely speaking to you’, rather than just walking off when you are finished conversing.</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81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Social Rule #2</a:t>
            </a:r>
            <a:endParaRPr lang="en-GB" b="1" dirty="0">
              <a:solidFill>
                <a:schemeClr val="accent1"/>
              </a:solidFill>
            </a:endParaRPr>
          </a:p>
        </p:txBody>
      </p:sp>
      <p:sp>
        <p:nvSpPr>
          <p:cNvPr id="3" name="Content Placeholder 2"/>
          <p:cNvSpPr>
            <a:spLocks noGrp="1"/>
          </p:cNvSpPr>
          <p:nvPr>
            <p:ph idx="1"/>
          </p:nvPr>
        </p:nvSpPr>
        <p:spPr/>
        <p:txBody>
          <a:bodyPr>
            <a:normAutofit lnSpcReduction="10000"/>
          </a:bodyPr>
          <a:lstStyle/>
          <a:p>
            <a:pPr marL="0" indent="0">
              <a:buNone/>
            </a:pPr>
            <a:r>
              <a:rPr lang="en-GB" b="1" dirty="0" smtClean="0"/>
              <a:t>Take turns talking</a:t>
            </a:r>
          </a:p>
          <a:p>
            <a:pPr marL="0" indent="0">
              <a:buNone/>
            </a:pPr>
            <a:r>
              <a:rPr lang="en-GB" dirty="0" smtClean="0"/>
              <a:t>Conversation is a two way thing.  Imagine a game of tennis – it would not work if the ball wasn’t being hit back and forth by both individuals.  It’s the same with talking.  Look the individual in the eye, try not to interrupt (wait for the end of a paragraph to speak), and respond appropriately (with something related to what the other person is saying).</a:t>
            </a:r>
            <a:endParaRPr lang="en-GB" dirty="0"/>
          </a:p>
        </p:txBody>
      </p:sp>
      <p:pic>
        <p:nvPicPr>
          <p:cNvPr id="5"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829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Social Rule #3</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Pay attention to others</a:t>
            </a:r>
          </a:p>
          <a:p>
            <a:pPr marL="0" indent="0">
              <a:buNone/>
            </a:pPr>
            <a:r>
              <a:rPr lang="en-GB" dirty="0" smtClean="0"/>
              <a:t>Stop what you are doing so you can focus on listening to the individual.  You are expected to read their emotions through their body language and facial expressions (we will look at this later on), and change your behaviour to match what the other person is doing</a:t>
            </a:r>
          </a:p>
          <a:p>
            <a:pPr marL="0" indent="0">
              <a:buNone/>
            </a:pPr>
            <a:endParaRPr lang="en-GB" dirty="0"/>
          </a:p>
          <a:p>
            <a:pPr marL="0" indent="0">
              <a:buNone/>
            </a:pPr>
            <a:r>
              <a:rPr lang="en-GB" dirty="0" smtClean="0"/>
              <a:t>For example, if someone is sad, you are expected to be quieter, acknowledge this and offer gentle reassurance.</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811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Social Rule #4</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pPr marL="0" indent="0">
              <a:buNone/>
            </a:pPr>
            <a:r>
              <a:rPr lang="en-GB" b="1" dirty="0" smtClean="0"/>
              <a:t>Think about others before acting</a:t>
            </a:r>
          </a:p>
          <a:p>
            <a:pPr marL="0" indent="0">
              <a:buNone/>
            </a:pPr>
            <a:r>
              <a:rPr lang="en-GB" dirty="0" smtClean="0"/>
              <a:t>Don’t touch people without asking or gaging that it’s OK to.  If someone is upset and crying, you could say to them ‘I would like to give you a hug.  Would that be OK?’</a:t>
            </a:r>
          </a:p>
          <a:p>
            <a:pPr marL="0" indent="0">
              <a:buNone/>
            </a:pPr>
            <a:r>
              <a:rPr lang="en-GB" dirty="0" smtClean="0"/>
              <a:t>You are expected to queue and be mindful of people who are waiting to be served – you should not cut in line, as others have got there earlier and are waiting.  You need to ensure you wait your turn</a:t>
            </a:r>
          </a:p>
          <a:p>
            <a:pPr marL="0" indent="0">
              <a:buNone/>
            </a:pP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482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Social Rule #5</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pPr marL="0" indent="0">
              <a:buNone/>
            </a:pPr>
            <a:r>
              <a:rPr lang="en-GB" b="1" dirty="0" smtClean="0"/>
              <a:t>Cooperate with others</a:t>
            </a:r>
          </a:p>
          <a:p>
            <a:pPr marL="0" indent="0">
              <a:buNone/>
            </a:pPr>
            <a:r>
              <a:rPr lang="en-GB" dirty="0" smtClean="0"/>
              <a:t>It is an unwritten rule, that socially you should follow directions when you’re asked to and ask for help when you need it.  (of course, you would not follow directions if you were told to do something dangerous or unpleasant to others).</a:t>
            </a:r>
          </a:p>
          <a:p>
            <a:pPr marL="0" indent="0">
              <a:buNone/>
            </a:pPr>
            <a:r>
              <a:rPr lang="en-GB" dirty="0" smtClean="0"/>
              <a:t>You should apologize when necessary (when you get someone's name wrong or burp in public, for example) and should be open to new ideas.</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880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Why Follow Social Rules?</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pPr marL="0" indent="0">
              <a:buNone/>
            </a:pPr>
            <a:r>
              <a:rPr lang="en-GB" dirty="0" smtClean="0"/>
              <a:t>If you don’t follow social rules:</a:t>
            </a:r>
          </a:p>
          <a:p>
            <a:pPr marL="0" indent="0">
              <a:buNone/>
            </a:pPr>
            <a:endParaRPr lang="en-GB" dirty="0" smtClean="0"/>
          </a:p>
          <a:p>
            <a:r>
              <a:rPr lang="en-GB" dirty="0" smtClean="0"/>
              <a:t>Others may think you are uncaring or self-centred</a:t>
            </a:r>
          </a:p>
          <a:p>
            <a:r>
              <a:rPr lang="en-GB" dirty="0" smtClean="0"/>
              <a:t>Others may find your behaviour annoying and avoid you</a:t>
            </a:r>
          </a:p>
          <a:p>
            <a:r>
              <a:rPr lang="en-GB" dirty="0" smtClean="0"/>
              <a:t>You may be left out of activities or groups</a:t>
            </a:r>
          </a:p>
          <a:p>
            <a:r>
              <a:rPr lang="en-GB" dirty="0" smtClean="0"/>
              <a:t>You may be bullied or viewed as being disrespectful or rude</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58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Unwritten Rules to Follow</a:t>
            </a:r>
            <a:endParaRPr lang="en-GB"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Keep your phone away if someone is talking to you</a:t>
            </a:r>
          </a:p>
          <a:p>
            <a:r>
              <a:rPr lang="en-GB" dirty="0" smtClean="0"/>
              <a:t>Do not talk on the phone in the cinema or in quiet public spaces (such as the library)</a:t>
            </a:r>
          </a:p>
          <a:p>
            <a:r>
              <a:rPr lang="en-GB" dirty="0" smtClean="0"/>
              <a:t>Do not ignore people during dinner or when dating, or text other people</a:t>
            </a:r>
          </a:p>
          <a:p>
            <a:r>
              <a:rPr lang="en-GB" dirty="0" smtClean="0"/>
              <a:t>If you are at someone's house and they say ‘I have a lot on at work tomorrow’, ‘I’m getting tired’, or ‘It’s getting late’, it means it’s time to leave now.  You can say ‘I’m going to have to get off now.  It was lovely seeing you.  I’ll see you soon’.</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37312"/>
            <a:ext cx="8352928"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1604" y="35884"/>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44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1256</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Unwritten Rules, Boundaries and Social Cues</vt:lpstr>
      <vt:lpstr>The World – A Confusing Place</vt:lpstr>
      <vt:lpstr>Social Rule #1</vt:lpstr>
      <vt:lpstr>Social Rule #2</vt:lpstr>
      <vt:lpstr>Social Rule #3</vt:lpstr>
      <vt:lpstr>Social Rule #4</vt:lpstr>
      <vt:lpstr>Social Rule #5</vt:lpstr>
      <vt:lpstr>Why Follow Social Rules?</vt:lpstr>
      <vt:lpstr>Unwritten Rules to Follow</vt:lpstr>
      <vt:lpstr>Unwritten Rules to Follow</vt:lpstr>
      <vt:lpstr>Unwritten Rules to Follow</vt:lpstr>
      <vt:lpstr>Unwritten Rules to Follow</vt:lpstr>
      <vt:lpstr>Unwritten Rules to Follow</vt:lpstr>
      <vt:lpstr>Practical</vt:lpstr>
      <vt:lpstr>PowerPoint Presentation</vt:lpstr>
      <vt:lpstr>Reading Facial Expression</vt:lpstr>
      <vt:lpstr>Body Language</vt:lpstr>
      <vt:lpstr>Personal Space and Boundaries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Cues, Boundaries and Unwritten Rules</dc:title>
  <dc:creator>Vicky Shaw</dc:creator>
  <cp:lastModifiedBy>Laiba Hussain</cp:lastModifiedBy>
  <cp:revision>14</cp:revision>
  <cp:lastPrinted>2017-04-03T11:09:02Z</cp:lastPrinted>
  <dcterms:created xsi:type="dcterms:W3CDTF">2016-04-01T09:06:56Z</dcterms:created>
  <dcterms:modified xsi:type="dcterms:W3CDTF">2019-02-20T12:49:11Z</dcterms:modified>
</cp:coreProperties>
</file>